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86" r:id="rId2"/>
    <p:sldId id="320" r:id="rId3"/>
    <p:sldId id="293" r:id="rId4"/>
    <p:sldId id="294" r:id="rId5"/>
    <p:sldId id="298" r:id="rId6"/>
    <p:sldId id="301" r:id="rId7"/>
    <p:sldId id="302" r:id="rId8"/>
    <p:sldId id="262" r:id="rId9"/>
    <p:sldId id="303" r:id="rId10"/>
    <p:sldId id="290" r:id="rId11"/>
    <p:sldId id="299" r:id="rId12"/>
    <p:sldId id="297" r:id="rId13"/>
    <p:sldId id="305" r:id="rId14"/>
    <p:sldId id="266" r:id="rId15"/>
    <p:sldId id="306" r:id="rId16"/>
    <p:sldId id="309" r:id="rId17"/>
    <p:sldId id="267" r:id="rId18"/>
    <p:sldId id="307" r:id="rId19"/>
    <p:sldId id="295" r:id="rId20"/>
    <p:sldId id="308" r:id="rId21"/>
    <p:sldId id="269" r:id="rId22"/>
    <p:sldId id="275" r:id="rId23"/>
    <p:sldId id="311" r:id="rId24"/>
    <p:sldId id="270" r:id="rId25"/>
    <p:sldId id="278" r:id="rId26"/>
    <p:sldId id="271" r:id="rId27"/>
    <p:sldId id="272" r:id="rId28"/>
    <p:sldId id="273" r:id="rId29"/>
    <p:sldId id="312" r:id="rId30"/>
    <p:sldId id="310" r:id="rId31"/>
    <p:sldId id="313" r:id="rId32"/>
    <p:sldId id="314" r:id="rId33"/>
    <p:sldId id="315" r:id="rId34"/>
    <p:sldId id="316" r:id="rId35"/>
    <p:sldId id="317" r:id="rId36"/>
    <p:sldId id="319" r:id="rId37"/>
    <p:sldId id="322" r:id="rId38"/>
    <p:sldId id="324" r:id="rId39"/>
    <p:sldId id="323" r:id="rId40"/>
    <p:sldId id="329" r:id="rId41"/>
    <p:sldId id="328" r:id="rId42"/>
    <p:sldId id="325" r:id="rId43"/>
    <p:sldId id="318" r:id="rId44"/>
    <p:sldId id="326" r:id="rId45"/>
    <p:sldId id="327" r:id="rId46"/>
    <p:sldId id="330" r:id="rId47"/>
    <p:sldId id="331" r:id="rId48"/>
    <p:sldId id="332" r:id="rId49"/>
    <p:sldId id="333" r:id="rId50"/>
    <p:sldId id="33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96B6"/>
    <a:srgbClr val="2D518B"/>
    <a:srgbClr val="006699"/>
    <a:srgbClr val="003B58"/>
    <a:srgbClr val="0097E2"/>
    <a:srgbClr val="00FF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6370" autoAdjust="0"/>
  </p:normalViewPr>
  <p:slideViewPr>
    <p:cSldViewPr>
      <p:cViewPr varScale="1">
        <p:scale>
          <a:sx n="132" d="100"/>
          <a:sy n="132" d="100"/>
        </p:scale>
        <p:origin x="92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276"/>
    </p:cViewPr>
  </p:sorterViewPr>
  <p:gridSpacing cx="180000" cy="18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C224A7-F303-4104-8894-752F4BB0AB45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</dgm:pt>
    <dgm:pt modelId="{D9E04B59-AB6F-4AA9-BB3B-7AA94F278627}">
      <dgm:prSet phldrT="[Text]"/>
      <dgm:spPr/>
      <dgm:t>
        <a:bodyPr/>
        <a:lstStyle/>
        <a:p>
          <a:r>
            <a:rPr lang="en-GB" dirty="0" smtClean="0"/>
            <a:t>Background</a:t>
          </a:r>
          <a:endParaRPr lang="en-GB" dirty="0"/>
        </a:p>
      </dgm:t>
    </dgm:pt>
    <dgm:pt modelId="{C89E8DAC-32BA-4BA0-8E07-E22B02D644EB}" type="parTrans" cxnId="{552D649F-F10C-4EC5-A8B1-F4B1113ED808}">
      <dgm:prSet/>
      <dgm:spPr/>
      <dgm:t>
        <a:bodyPr/>
        <a:lstStyle/>
        <a:p>
          <a:endParaRPr lang="en-GB"/>
        </a:p>
      </dgm:t>
    </dgm:pt>
    <dgm:pt modelId="{67F0C6C6-B2AF-4279-B9EE-528054C61B16}" type="sibTrans" cxnId="{552D649F-F10C-4EC5-A8B1-F4B1113ED808}">
      <dgm:prSet/>
      <dgm:spPr/>
      <dgm:t>
        <a:bodyPr/>
        <a:lstStyle/>
        <a:p>
          <a:endParaRPr lang="en-GB"/>
        </a:p>
      </dgm:t>
    </dgm:pt>
    <dgm:pt modelId="{C75E5BFA-DCA8-459B-BC49-1B774F11112B}">
      <dgm:prSet phldrT="[Text]"/>
      <dgm:spPr/>
      <dgm:t>
        <a:bodyPr/>
        <a:lstStyle/>
        <a:p>
          <a:r>
            <a:rPr lang="en-GB" dirty="0" smtClean="0"/>
            <a:t>SASS</a:t>
          </a:r>
          <a:br>
            <a:rPr lang="en-GB" dirty="0" smtClean="0"/>
          </a:br>
          <a:r>
            <a:rPr lang="en-GB" dirty="0" err="1" smtClean="0"/>
            <a:t>TypeScript</a:t>
          </a:r>
          <a:r>
            <a:rPr lang="en-GB" dirty="0" smtClean="0"/>
            <a:t/>
          </a:r>
          <a:br>
            <a:rPr lang="en-GB" dirty="0" smtClean="0"/>
          </a:br>
          <a:r>
            <a:rPr lang="en-GB" dirty="0" err="1" smtClean="0"/>
            <a:t>CoffeeScript</a:t>
          </a:r>
          <a:endParaRPr lang="en-GB" dirty="0"/>
        </a:p>
      </dgm:t>
    </dgm:pt>
    <dgm:pt modelId="{6C567815-92D6-40A7-9742-FF509DF4FBFD}" type="parTrans" cxnId="{90143DA9-CABA-49C9-9957-6B3CE1EF4CA8}">
      <dgm:prSet/>
      <dgm:spPr/>
      <dgm:t>
        <a:bodyPr/>
        <a:lstStyle/>
        <a:p>
          <a:endParaRPr lang="en-GB"/>
        </a:p>
      </dgm:t>
    </dgm:pt>
    <dgm:pt modelId="{40B9F8F1-3E57-4CF7-B4D8-FB7E80791CEE}" type="sibTrans" cxnId="{90143DA9-CABA-49C9-9957-6B3CE1EF4CA8}">
      <dgm:prSet/>
      <dgm:spPr/>
      <dgm:t>
        <a:bodyPr/>
        <a:lstStyle/>
        <a:p>
          <a:endParaRPr lang="en-GB"/>
        </a:p>
      </dgm:t>
    </dgm:pt>
    <dgm:pt modelId="{331D2834-9CE0-404C-A386-237D277012C5}">
      <dgm:prSet phldrT="[Text]"/>
      <dgm:spPr/>
      <dgm:t>
        <a:bodyPr/>
        <a:lstStyle/>
        <a:p>
          <a:r>
            <a:rPr lang="en-GB" dirty="0" smtClean="0"/>
            <a:t>Tooling and </a:t>
          </a:r>
        </a:p>
        <a:p>
          <a:r>
            <a:rPr lang="en-GB" dirty="0" smtClean="0"/>
            <a:t>ASP.NET</a:t>
          </a:r>
          <a:endParaRPr lang="en-GB" dirty="0"/>
        </a:p>
      </dgm:t>
    </dgm:pt>
    <dgm:pt modelId="{DDA7A349-9378-4E91-BFE1-D7C0E4F10B4E}" type="parTrans" cxnId="{A5BB2FFF-070C-498C-8DA0-E80A209E2C6C}">
      <dgm:prSet/>
      <dgm:spPr/>
      <dgm:t>
        <a:bodyPr/>
        <a:lstStyle/>
        <a:p>
          <a:endParaRPr lang="en-GB"/>
        </a:p>
      </dgm:t>
    </dgm:pt>
    <dgm:pt modelId="{BB164B4E-33C8-471D-9241-45271FCB38CC}" type="sibTrans" cxnId="{A5BB2FFF-070C-498C-8DA0-E80A209E2C6C}">
      <dgm:prSet/>
      <dgm:spPr/>
      <dgm:t>
        <a:bodyPr/>
        <a:lstStyle/>
        <a:p>
          <a:endParaRPr lang="en-GB"/>
        </a:p>
      </dgm:t>
    </dgm:pt>
    <dgm:pt modelId="{5135B1DA-C92E-47DC-BFF1-FA4D354F5509}" type="pres">
      <dgm:prSet presAssocID="{CEC224A7-F303-4104-8894-752F4BB0AB45}" presName="CompostProcess" presStyleCnt="0">
        <dgm:presLayoutVars>
          <dgm:dir/>
          <dgm:resizeHandles val="exact"/>
        </dgm:presLayoutVars>
      </dgm:prSet>
      <dgm:spPr/>
    </dgm:pt>
    <dgm:pt modelId="{1C0189D9-E765-4A45-A808-11CA54ECF00E}" type="pres">
      <dgm:prSet presAssocID="{CEC224A7-F303-4104-8894-752F4BB0AB45}" presName="arrow" presStyleLbl="bgShp" presStyleIdx="0" presStyleCnt="1"/>
      <dgm:spPr/>
    </dgm:pt>
    <dgm:pt modelId="{39D2EDDF-190F-4217-80C0-437D1473FE09}" type="pres">
      <dgm:prSet presAssocID="{CEC224A7-F303-4104-8894-752F4BB0AB45}" presName="linearProcess" presStyleCnt="0"/>
      <dgm:spPr/>
    </dgm:pt>
    <dgm:pt modelId="{6299EA6F-DCFD-4BED-B3BB-755CB9283A2E}" type="pres">
      <dgm:prSet presAssocID="{D9E04B59-AB6F-4AA9-BB3B-7AA94F27862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3AA0CCD-69C6-48B1-AB10-6EABE14FABAB}" type="pres">
      <dgm:prSet presAssocID="{67F0C6C6-B2AF-4279-B9EE-528054C61B16}" presName="sibTrans" presStyleCnt="0"/>
      <dgm:spPr/>
    </dgm:pt>
    <dgm:pt modelId="{C74BF2BA-39A1-4CC6-8AF2-1E003B65B572}" type="pres">
      <dgm:prSet presAssocID="{C75E5BFA-DCA8-459B-BC49-1B774F11112B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EBDF57A-390F-416B-9176-0A1CE2E659D4}" type="pres">
      <dgm:prSet presAssocID="{40B9F8F1-3E57-4CF7-B4D8-FB7E80791CEE}" presName="sibTrans" presStyleCnt="0"/>
      <dgm:spPr/>
    </dgm:pt>
    <dgm:pt modelId="{0E085773-224E-45E1-A454-EA95C4E00391}" type="pres">
      <dgm:prSet presAssocID="{331D2834-9CE0-404C-A386-237D277012C5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25885D2-F957-4920-BC2F-4DCE7400E457}" type="presOf" srcId="{D9E04B59-AB6F-4AA9-BB3B-7AA94F278627}" destId="{6299EA6F-DCFD-4BED-B3BB-755CB9283A2E}" srcOrd="0" destOrd="0" presId="urn:microsoft.com/office/officeart/2005/8/layout/hProcess9"/>
    <dgm:cxn modelId="{2147241A-4321-4BCE-B649-C855960F18E0}" type="presOf" srcId="{C75E5BFA-DCA8-459B-BC49-1B774F11112B}" destId="{C74BF2BA-39A1-4CC6-8AF2-1E003B65B572}" srcOrd="0" destOrd="0" presId="urn:microsoft.com/office/officeart/2005/8/layout/hProcess9"/>
    <dgm:cxn modelId="{552D649F-F10C-4EC5-A8B1-F4B1113ED808}" srcId="{CEC224A7-F303-4104-8894-752F4BB0AB45}" destId="{D9E04B59-AB6F-4AA9-BB3B-7AA94F278627}" srcOrd="0" destOrd="0" parTransId="{C89E8DAC-32BA-4BA0-8E07-E22B02D644EB}" sibTransId="{67F0C6C6-B2AF-4279-B9EE-528054C61B16}"/>
    <dgm:cxn modelId="{3C4EFD87-77BA-4B7E-BAC8-228F37523185}" type="presOf" srcId="{331D2834-9CE0-404C-A386-237D277012C5}" destId="{0E085773-224E-45E1-A454-EA95C4E00391}" srcOrd="0" destOrd="0" presId="urn:microsoft.com/office/officeart/2005/8/layout/hProcess9"/>
    <dgm:cxn modelId="{A5BB2FFF-070C-498C-8DA0-E80A209E2C6C}" srcId="{CEC224A7-F303-4104-8894-752F4BB0AB45}" destId="{331D2834-9CE0-404C-A386-237D277012C5}" srcOrd="2" destOrd="0" parTransId="{DDA7A349-9378-4E91-BFE1-D7C0E4F10B4E}" sibTransId="{BB164B4E-33C8-471D-9241-45271FCB38CC}"/>
    <dgm:cxn modelId="{435DF83C-FCA6-49F7-B68E-BC001E302500}" type="presOf" srcId="{CEC224A7-F303-4104-8894-752F4BB0AB45}" destId="{5135B1DA-C92E-47DC-BFF1-FA4D354F5509}" srcOrd="0" destOrd="0" presId="urn:microsoft.com/office/officeart/2005/8/layout/hProcess9"/>
    <dgm:cxn modelId="{90143DA9-CABA-49C9-9957-6B3CE1EF4CA8}" srcId="{CEC224A7-F303-4104-8894-752F4BB0AB45}" destId="{C75E5BFA-DCA8-459B-BC49-1B774F11112B}" srcOrd="1" destOrd="0" parTransId="{6C567815-92D6-40A7-9742-FF509DF4FBFD}" sibTransId="{40B9F8F1-3E57-4CF7-B4D8-FB7E80791CEE}"/>
    <dgm:cxn modelId="{F5FA0701-D0E1-49D2-9236-A525A389B557}" type="presParOf" srcId="{5135B1DA-C92E-47DC-BFF1-FA4D354F5509}" destId="{1C0189D9-E765-4A45-A808-11CA54ECF00E}" srcOrd="0" destOrd="0" presId="urn:microsoft.com/office/officeart/2005/8/layout/hProcess9"/>
    <dgm:cxn modelId="{DC68229C-3D51-4D36-B204-3385EEC0AC2E}" type="presParOf" srcId="{5135B1DA-C92E-47DC-BFF1-FA4D354F5509}" destId="{39D2EDDF-190F-4217-80C0-437D1473FE09}" srcOrd="1" destOrd="0" presId="urn:microsoft.com/office/officeart/2005/8/layout/hProcess9"/>
    <dgm:cxn modelId="{A91B80FE-010C-4EE8-96A6-FC739329DCEB}" type="presParOf" srcId="{39D2EDDF-190F-4217-80C0-437D1473FE09}" destId="{6299EA6F-DCFD-4BED-B3BB-755CB9283A2E}" srcOrd="0" destOrd="0" presId="urn:microsoft.com/office/officeart/2005/8/layout/hProcess9"/>
    <dgm:cxn modelId="{FBA830FA-5851-4031-BCEF-385F0AABC0F3}" type="presParOf" srcId="{39D2EDDF-190F-4217-80C0-437D1473FE09}" destId="{03AA0CCD-69C6-48B1-AB10-6EABE14FABAB}" srcOrd="1" destOrd="0" presId="urn:microsoft.com/office/officeart/2005/8/layout/hProcess9"/>
    <dgm:cxn modelId="{A85CBC6B-EEE8-4F3B-A218-EF833B5ECFA5}" type="presParOf" srcId="{39D2EDDF-190F-4217-80C0-437D1473FE09}" destId="{C74BF2BA-39A1-4CC6-8AF2-1E003B65B572}" srcOrd="2" destOrd="0" presId="urn:microsoft.com/office/officeart/2005/8/layout/hProcess9"/>
    <dgm:cxn modelId="{BC9BFA1C-615A-4DBF-8746-91C05F84477E}" type="presParOf" srcId="{39D2EDDF-190F-4217-80C0-437D1473FE09}" destId="{8EBDF57A-390F-416B-9176-0A1CE2E659D4}" srcOrd="3" destOrd="0" presId="urn:microsoft.com/office/officeart/2005/8/layout/hProcess9"/>
    <dgm:cxn modelId="{594B6E8B-62EE-4E90-8D1F-9FAE05B079F1}" type="presParOf" srcId="{39D2EDDF-190F-4217-80C0-437D1473FE09}" destId="{0E085773-224E-45E1-A454-EA95C4E0039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662A27-5BA2-4423-9936-243750DBA2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10A54DA-322F-4A3B-8A6E-BD8DD3B4666F}">
      <dgm:prSet phldrT="[Text]" custT="1"/>
      <dgm:spPr/>
      <dgm:t>
        <a:bodyPr/>
        <a:lstStyle/>
        <a:p>
          <a:r>
            <a:rPr lang="en-GB" sz="6600" b="1" smtClean="0">
              <a:solidFill>
                <a:schemeClr val="tx1"/>
              </a:solidFill>
            </a:rPr>
            <a:t>HTML</a:t>
          </a:r>
          <a:endParaRPr lang="en-GB" sz="6600" b="1" dirty="0">
            <a:solidFill>
              <a:schemeClr val="tx1"/>
            </a:solidFill>
          </a:endParaRPr>
        </a:p>
      </dgm:t>
    </dgm:pt>
    <dgm:pt modelId="{B535E408-2F40-4AC4-9D94-C6B12F97EF0E}" type="parTrans" cxnId="{3D603268-103C-4C9D-8430-843BEF696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8792AF5-F822-4686-8788-1E211B880F57}" type="sibTrans" cxnId="{3D603268-103C-4C9D-8430-843BEF69630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4C296C4-8E49-4C8A-8E26-16098697FFDE}">
      <dgm:prSet phldrT="[Text]" custT="1"/>
      <dgm:spPr/>
      <dgm:t>
        <a:bodyPr/>
        <a:lstStyle/>
        <a:p>
          <a:r>
            <a:rPr lang="en-GB" sz="6600" b="1" smtClean="0">
              <a:solidFill>
                <a:schemeClr val="tx1"/>
              </a:solidFill>
            </a:rPr>
            <a:t>JS</a:t>
          </a:r>
          <a:endParaRPr lang="en-GB" sz="6600" b="1" dirty="0">
            <a:solidFill>
              <a:schemeClr val="tx1"/>
            </a:solidFill>
          </a:endParaRPr>
        </a:p>
      </dgm:t>
    </dgm:pt>
    <dgm:pt modelId="{ECEC4D6C-B5B2-45DF-822D-43641A0C1889}" type="parTrans" cxnId="{669CC6E8-6D0F-4B49-942F-338BC62856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8E45390-73E2-44D1-8133-4B9C533FEAFF}" type="sibTrans" cxnId="{669CC6E8-6D0F-4B49-942F-338BC62856C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03DF223-C115-4053-A88B-209AAEB429F6}">
      <dgm:prSet phldrT="[Text]" custT="1"/>
      <dgm:spPr/>
      <dgm:t>
        <a:bodyPr/>
        <a:lstStyle/>
        <a:p>
          <a:r>
            <a:rPr lang="en-GB" sz="6000" b="1" smtClean="0">
              <a:solidFill>
                <a:schemeClr val="tx1"/>
              </a:solidFill>
            </a:rPr>
            <a:t>CSS</a:t>
          </a:r>
          <a:endParaRPr lang="en-GB" sz="6000" b="1" dirty="0">
            <a:solidFill>
              <a:schemeClr val="tx1"/>
            </a:solidFill>
          </a:endParaRPr>
        </a:p>
      </dgm:t>
    </dgm:pt>
    <dgm:pt modelId="{C2D0A4EB-94CA-4D7C-AFF4-A3C7A280F0E9}" type="parTrans" cxnId="{26D24349-12FF-41CD-9ED6-0816402DE8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A289216-AEA5-4249-AA2A-F805BE9D8279}" type="sibTrans" cxnId="{26D24349-12FF-41CD-9ED6-0816402DE83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FDA3697-4244-42D9-9D05-8A1B33B2F218}" type="pres">
      <dgm:prSet presAssocID="{43662A27-5BA2-4423-9936-243750DBA28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2F68E15-9BAC-4862-946F-DBDCCA7E1B14}" type="pres">
      <dgm:prSet presAssocID="{310A54DA-322F-4A3B-8A6E-BD8DD3B4666F}" presName="node" presStyleLbl="node1" presStyleIdx="0" presStyleCnt="3" custScaleY="18877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BC74736-46D8-49BA-B712-4839083FE0A5}" type="pres">
      <dgm:prSet presAssocID="{D8792AF5-F822-4686-8788-1E211B880F57}" presName="sibTrans" presStyleCnt="0"/>
      <dgm:spPr/>
      <dgm:t>
        <a:bodyPr/>
        <a:lstStyle/>
        <a:p>
          <a:endParaRPr lang="en-GB"/>
        </a:p>
      </dgm:t>
    </dgm:pt>
    <dgm:pt modelId="{CF74B560-EA34-4BE2-AC13-01F125E89DD2}" type="pres">
      <dgm:prSet presAssocID="{D4C296C4-8E49-4C8A-8E26-16098697FFDE}" presName="node" presStyleLbl="node1" presStyleIdx="1" presStyleCnt="3" custScaleY="18906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0B2F521-C168-40E2-9AF0-84E879BAEB51}" type="pres">
      <dgm:prSet presAssocID="{B8E45390-73E2-44D1-8133-4B9C533FEAFF}" presName="sibTrans" presStyleCnt="0"/>
      <dgm:spPr/>
      <dgm:t>
        <a:bodyPr/>
        <a:lstStyle/>
        <a:p>
          <a:endParaRPr lang="en-GB"/>
        </a:p>
      </dgm:t>
    </dgm:pt>
    <dgm:pt modelId="{B8496388-F620-48A7-8C28-87320B3FB5F2}" type="pres">
      <dgm:prSet presAssocID="{203DF223-C115-4053-A88B-209AAEB429F6}" presName="node" presStyleLbl="node1" presStyleIdx="2" presStyleCnt="3" custScaleY="18906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A7FE98D-5034-4138-A2A5-3A204514D55D}" type="presOf" srcId="{203DF223-C115-4053-A88B-209AAEB429F6}" destId="{B8496388-F620-48A7-8C28-87320B3FB5F2}" srcOrd="0" destOrd="0" presId="urn:microsoft.com/office/officeart/2005/8/layout/default"/>
    <dgm:cxn modelId="{26D24349-12FF-41CD-9ED6-0816402DE835}" srcId="{43662A27-5BA2-4423-9936-243750DBA289}" destId="{203DF223-C115-4053-A88B-209AAEB429F6}" srcOrd="2" destOrd="0" parTransId="{C2D0A4EB-94CA-4D7C-AFF4-A3C7A280F0E9}" sibTransId="{3A289216-AEA5-4249-AA2A-F805BE9D8279}"/>
    <dgm:cxn modelId="{B3B81435-1B9A-48F8-9471-C7A94B09FD9E}" type="presOf" srcId="{310A54DA-322F-4A3B-8A6E-BD8DD3B4666F}" destId="{42F68E15-9BAC-4862-946F-DBDCCA7E1B14}" srcOrd="0" destOrd="0" presId="urn:microsoft.com/office/officeart/2005/8/layout/default"/>
    <dgm:cxn modelId="{669CC6E8-6D0F-4B49-942F-338BC62856C3}" srcId="{43662A27-5BA2-4423-9936-243750DBA289}" destId="{D4C296C4-8E49-4C8A-8E26-16098697FFDE}" srcOrd="1" destOrd="0" parTransId="{ECEC4D6C-B5B2-45DF-822D-43641A0C1889}" sibTransId="{B8E45390-73E2-44D1-8133-4B9C533FEAFF}"/>
    <dgm:cxn modelId="{3D603268-103C-4C9D-8430-843BEF69630C}" srcId="{43662A27-5BA2-4423-9936-243750DBA289}" destId="{310A54DA-322F-4A3B-8A6E-BD8DD3B4666F}" srcOrd="0" destOrd="0" parTransId="{B535E408-2F40-4AC4-9D94-C6B12F97EF0E}" sibTransId="{D8792AF5-F822-4686-8788-1E211B880F57}"/>
    <dgm:cxn modelId="{6F636684-D60F-4A58-9511-5F86C9348ED5}" type="presOf" srcId="{43662A27-5BA2-4423-9936-243750DBA289}" destId="{7FDA3697-4244-42D9-9D05-8A1B33B2F218}" srcOrd="0" destOrd="0" presId="urn:microsoft.com/office/officeart/2005/8/layout/default"/>
    <dgm:cxn modelId="{B0C2A194-019C-4D80-9C18-0CDD8F8720DD}" type="presOf" srcId="{D4C296C4-8E49-4C8A-8E26-16098697FFDE}" destId="{CF74B560-EA34-4BE2-AC13-01F125E89DD2}" srcOrd="0" destOrd="0" presId="urn:microsoft.com/office/officeart/2005/8/layout/default"/>
    <dgm:cxn modelId="{A766C3DB-7C99-470C-BAF5-709F55AA5424}" type="presParOf" srcId="{7FDA3697-4244-42D9-9D05-8A1B33B2F218}" destId="{42F68E15-9BAC-4862-946F-DBDCCA7E1B14}" srcOrd="0" destOrd="0" presId="urn:microsoft.com/office/officeart/2005/8/layout/default"/>
    <dgm:cxn modelId="{A9C1D322-4ADC-453E-8909-A5481199C6BD}" type="presParOf" srcId="{7FDA3697-4244-42D9-9D05-8A1B33B2F218}" destId="{7BC74736-46D8-49BA-B712-4839083FE0A5}" srcOrd="1" destOrd="0" presId="urn:microsoft.com/office/officeart/2005/8/layout/default"/>
    <dgm:cxn modelId="{EDAE1252-E5F7-4320-8668-72B9B62F257E}" type="presParOf" srcId="{7FDA3697-4244-42D9-9D05-8A1B33B2F218}" destId="{CF74B560-EA34-4BE2-AC13-01F125E89DD2}" srcOrd="2" destOrd="0" presId="urn:microsoft.com/office/officeart/2005/8/layout/default"/>
    <dgm:cxn modelId="{4AE97DC9-8BBA-4125-BBCD-2BEC3BF28C9C}" type="presParOf" srcId="{7FDA3697-4244-42D9-9D05-8A1B33B2F218}" destId="{B0B2F521-C168-40E2-9AF0-84E879BAEB51}" srcOrd="3" destOrd="0" presId="urn:microsoft.com/office/officeart/2005/8/layout/default"/>
    <dgm:cxn modelId="{062A39A5-761D-4798-B95F-6BE46E047298}" type="presParOf" srcId="{7FDA3697-4244-42D9-9D05-8A1B33B2F218}" destId="{B8496388-F620-48A7-8C28-87320B3FB5F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662A27-5BA2-4423-9936-243750DBA2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10A54DA-322F-4A3B-8A6E-BD8DD3B4666F}">
      <dgm:prSet phldrT="[Text]" custT="1"/>
      <dgm:spPr/>
      <dgm:t>
        <a:bodyPr/>
        <a:lstStyle/>
        <a:p>
          <a:r>
            <a:rPr lang="en-GB" sz="6600" b="1" dirty="0" smtClean="0">
              <a:solidFill>
                <a:schemeClr val="tx1"/>
              </a:solidFill>
            </a:rPr>
            <a:t>HTML</a:t>
          </a:r>
          <a:endParaRPr lang="en-GB" sz="6600" b="1" dirty="0">
            <a:solidFill>
              <a:schemeClr val="tx1"/>
            </a:solidFill>
          </a:endParaRPr>
        </a:p>
      </dgm:t>
    </dgm:pt>
    <dgm:pt modelId="{B535E408-2F40-4AC4-9D94-C6B12F97EF0E}" type="parTrans" cxnId="{3D603268-103C-4C9D-8430-843BEF69630C}">
      <dgm:prSet/>
      <dgm:spPr/>
      <dgm:t>
        <a:bodyPr/>
        <a:lstStyle/>
        <a:p>
          <a:endParaRPr lang="en-GB" sz="2000" b="1">
            <a:solidFill>
              <a:schemeClr val="tx1"/>
            </a:solidFill>
          </a:endParaRPr>
        </a:p>
      </dgm:t>
    </dgm:pt>
    <dgm:pt modelId="{D8792AF5-F822-4686-8788-1E211B880F57}" type="sibTrans" cxnId="{3D603268-103C-4C9D-8430-843BEF69630C}">
      <dgm:prSet/>
      <dgm:spPr/>
      <dgm:t>
        <a:bodyPr/>
        <a:lstStyle/>
        <a:p>
          <a:endParaRPr lang="en-GB" sz="2000" b="1">
            <a:solidFill>
              <a:schemeClr val="tx1"/>
            </a:solidFill>
          </a:endParaRPr>
        </a:p>
      </dgm:t>
    </dgm:pt>
    <dgm:pt modelId="{D4C296C4-8E49-4C8A-8E26-16098697FFDE}">
      <dgm:prSet phldrT="[Text]" custT="1"/>
      <dgm:spPr/>
      <dgm:t>
        <a:bodyPr/>
        <a:lstStyle/>
        <a:p>
          <a:r>
            <a:rPr lang="en-GB" sz="6600" b="1" dirty="0" smtClean="0">
              <a:solidFill>
                <a:schemeClr val="tx1"/>
              </a:solidFill>
            </a:rPr>
            <a:t>JS</a:t>
          </a:r>
          <a:endParaRPr lang="en-GB" sz="6600" b="1" dirty="0">
            <a:solidFill>
              <a:schemeClr val="tx1"/>
            </a:solidFill>
          </a:endParaRPr>
        </a:p>
      </dgm:t>
    </dgm:pt>
    <dgm:pt modelId="{ECEC4D6C-B5B2-45DF-822D-43641A0C1889}" type="parTrans" cxnId="{669CC6E8-6D0F-4B49-942F-338BC62856C3}">
      <dgm:prSet/>
      <dgm:spPr/>
      <dgm:t>
        <a:bodyPr/>
        <a:lstStyle/>
        <a:p>
          <a:endParaRPr lang="en-GB" sz="2000" b="1">
            <a:solidFill>
              <a:schemeClr val="tx1"/>
            </a:solidFill>
          </a:endParaRPr>
        </a:p>
      </dgm:t>
    </dgm:pt>
    <dgm:pt modelId="{B8E45390-73E2-44D1-8133-4B9C533FEAFF}" type="sibTrans" cxnId="{669CC6E8-6D0F-4B49-942F-338BC62856C3}">
      <dgm:prSet/>
      <dgm:spPr/>
      <dgm:t>
        <a:bodyPr/>
        <a:lstStyle/>
        <a:p>
          <a:endParaRPr lang="en-GB" sz="2000" b="1">
            <a:solidFill>
              <a:schemeClr val="tx1"/>
            </a:solidFill>
          </a:endParaRPr>
        </a:p>
      </dgm:t>
    </dgm:pt>
    <dgm:pt modelId="{203DF223-C115-4053-A88B-209AAEB429F6}">
      <dgm:prSet phldrT="[Text]" custT="1"/>
      <dgm:spPr/>
      <dgm:t>
        <a:bodyPr/>
        <a:lstStyle/>
        <a:p>
          <a:r>
            <a:rPr lang="en-GB" sz="6000" b="1" dirty="0" smtClean="0">
              <a:solidFill>
                <a:schemeClr val="tx1"/>
              </a:solidFill>
            </a:rPr>
            <a:t>CSS</a:t>
          </a:r>
          <a:endParaRPr lang="en-GB" sz="6000" b="1" dirty="0">
            <a:solidFill>
              <a:schemeClr val="tx1"/>
            </a:solidFill>
          </a:endParaRPr>
        </a:p>
      </dgm:t>
    </dgm:pt>
    <dgm:pt modelId="{C2D0A4EB-94CA-4D7C-AFF4-A3C7A280F0E9}" type="parTrans" cxnId="{26D24349-12FF-41CD-9ED6-0816402DE835}">
      <dgm:prSet/>
      <dgm:spPr/>
      <dgm:t>
        <a:bodyPr/>
        <a:lstStyle/>
        <a:p>
          <a:endParaRPr lang="en-GB" sz="2000" b="1">
            <a:solidFill>
              <a:schemeClr val="tx1"/>
            </a:solidFill>
          </a:endParaRPr>
        </a:p>
      </dgm:t>
    </dgm:pt>
    <dgm:pt modelId="{3A289216-AEA5-4249-AA2A-F805BE9D8279}" type="sibTrans" cxnId="{26D24349-12FF-41CD-9ED6-0816402DE835}">
      <dgm:prSet/>
      <dgm:spPr/>
      <dgm:t>
        <a:bodyPr/>
        <a:lstStyle/>
        <a:p>
          <a:endParaRPr lang="en-GB" sz="2000" b="1">
            <a:solidFill>
              <a:schemeClr val="tx1"/>
            </a:solidFill>
          </a:endParaRPr>
        </a:p>
      </dgm:t>
    </dgm:pt>
    <dgm:pt modelId="{7FDA3697-4244-42D9-9D05-8A1B33B2F218}" type="pres">
      <dgm:prSet presAssocID="{43662A27-5BA2-4423-9936-243750DBA28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2F68E15-9BAC-4862-946F-DBDCCA7E1B14}" type="pres">
      <dgm:prSet presAssocID="{310A54DA-322F-4A3B-8A6E-BD8DD3B4666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BC74736-46D8-49BA-B712-4839083FE0A5}" type="pres">
      <dgm:prSet presAssocID="{D8792AF5-F822-4686-8788-1E211B880F57}" presName="sibTrans" presStyleCnt="0"/>
      <dgm:spPr/>
    </dgm:pt>
    <dgm:pt modelId="{CF74B560-EA34-4BE2-AC13-01F125E89DD2}" type="pres">
      <dgm:prSet presAssocID="{D4C296C4-8E49-4C8A-8E26-16098697FFD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0B2F521-C168-40E2-9AF0-84E879BAEB51}" type="pres">
      <dgm:prSet presAssocID="{B8E45390-73E2-44D1-8133-4B9C533FEAFF}" presName="sibTrans" presStyleCnt="0"/>
      <dgm:spPr/>
    </dgm:pt>
    <dgm:pt modelId="{B8496388-F620-48A7-8C28-87320B3FB5F2}" type="pres">
      <dgm:prSet presAssocID="{203DF223-C115-4053-A88B-209AAEB429F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6D24349-12FF-41CD-9ED6-0816402DE835}" srcId="{43662A27-5BA2-4423-9936-243750DBA289}" destId="{203DF223-C115-4053-A88B-209AAEB429F6}" srcOrd="2" destOrd="0" parTransId="{C2D0A4EB-94CA-4D7C-AFF4-A3C7A280F0E9}" sibTransId="{3A289216-AEA5-4249-AA2A-F805BE9D8279}"/>
    <dgm:cxn modelId="{0DC33424-E5F7-413A-90B5-BC629E637465}" type="presOf" srcId="{310A54DA-322F-4A3B-8A6E-BD8DD3B4666F}" destId="{42F68E15-9BAC-4862-946F-DBDCCA7E1B14}" srcOrd="0" destOrd="0" presId="urn:microsoft.com/office/officeart/2005/8/layout/default"/>
    <dgm:cxn modelId="{669CC6E8-6D0F-4B49-942F-338BC62856C3}" srcId="{43662A27-5BA2-4423-9936-243750DBA289}" destId="{D4C296C4-8E49-4C8A-8E26-16098697FFDE}" srcOrd="1" destOrd="0" parTransId="{ECEC4D6C-B5B2-45DF-822D-43641A0C1889}" sibTransId="{B8E45390-73E2-44D1-8133-4B9C533FEAFF}"/>
    <dgm:cxn modelId="{8155DA1E-5BC8-4059-AC76-B9F94050D88B}" type="presOf" srcId="{203DF223-C115-4053-A88B-209AAEB429F6}" destId="{B8496388-F620-48A7-8C28-87320B3FB5F2}" srcOrd="0" destOrd="0" presId="urn:microsoft.com/office/officeart/2005/8/layout/default"/>
    <dgm:cxn modelId="{3D603268-103C-4C9D-8430-843BEF69630C}" srcId="{43662A27-5BA2-4423-9936-243750DBA289}" destId="{310A54DA-322F-4A3B-8A6E-BD8DD3B4666F}" srcOrd="0" destOrd="0" parTransId="{B535E408-2F40-4AC4-9D94-C6B12F97EF0E}" sibTransId="{D8792AF5-F822-4686-8788-1E211B880F57}"/>
    <dgm:cxn modelId="{FD30FB5F-C7C6-4989-AF21-9DB5D5CC8266}" type="presOf" srcId="{43662A27-5BA2-4423-9936-243750DBA289}" destId="{7FDA3697-4244-42D9-9D05-8A1B33B2F218}" srcOrd="0" destOrd="0" presId="urn:microsoft.com/office/officeart/2005/8/layout/default"/>
    <dgm:cxn modelId="{FDC000E6-2D3C-4A0A-9C5A-8B2212D5D4AF}" type="presOf" srcId="{D4C296C4-8E49-4C8A-8E26-16098697FFDE}" destId="{CF74B560-EA34-4BE2-AC13-01F125E89DD2}" srcOrd="0" destOrd="0" presId="urn:microsoft.com/office/officeart/2005/8/layout/default"/>
    <dgm:cxn modelId="{531262E1-4271-4BD3-B5FD-305C274CC284}" type="presParOf" srcId="{7FDA3697-4244-42D9-9D05-8A1B33B2F218}" destId="{42F68E15-9BAC-4862-946F-DBDCCA7E1B14}" srcOrd="0" destOrd="0" presId="urn:microsoft.com/office/officeart/2005/8/layout/default"/>
    <dgm:cxn modelId="{66BE6B33-3081-40EE-BB73-64847B31F321}" type="presParOf" srcId="{7FDA3697-4244-42D9-9D05-8A1B33B2F218}" destId="{7BC74736-46D8-49BA-B712-4839083FE0A5}" srcOrd="1" destOrd="0" presId="urn:microsoft.com/office/officeart/2005/8/layout/default"/>
    <dgm:cxn modelId="{435675F5-B2DB-41BA-BB98-6D2F427BD026}" type="presParOf" srcId="{7FDA3697-4244-42D9-9D05-8A1B33B2F218}" destId="{CF74B560-EA34-4BE2-AC13-01F125E89DD2}" srcOrd="2" destOrd="0" presId="urn:microsoft.com/office/officeart/2005/8/layout/default"/>
    <dgm:cxn modelId="{8E02E472-959D-4D6E-872C-0E984927992F}" type="presParOf" srcId="{7FDA3697-4244-42D9-9D05-8A1B33B2F218}" destId="{B0B2F521-C168-40E2-9AF0-84E879BAEB51}" srcOrd="3" destOrd="0" presId="urn:microsoft.com/office/officeart/2005/8/layout/default"/>
    <dgm:cxn modelId="{090757F1-559B-4BFD-A320-27A6DAC25096}" type="presParOf" srcId="{7FDA3697-4244-42D9-9D05-8A1B33B2F218}" destId="{B8496388-F620-48A7-8C28-87320B3FB5F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7B9FF-98FA-4466-938A-DAB7D908623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A5AC7-8A5F-4E93-B4B2-90F63FBCB2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917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A5AC7-8A5F-4E93-B4B2-90F63FBCB21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10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B9656A-29D3-4EED-A3B9-F100F5A3342D}" type="datetimeFigureOut">
              <a:rPr lang="en-GB" smtClean="0"/>
              <a:t>19/06/2015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6A5B167-9EEA-4924-A0AC-544B5181DDF8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ylanbeattie.n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assdemo/asp_net_css_demo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ylanbeattie.net/starwars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772815"/>
            <a:ext cx="8077200" cy="2550291"/>
          </a:xfrm>
        </p:spPr>
        <p:txBody>
          <a:bodyPr>
            <a:normAutofit/>
          </a:bodyPr>
          <a:lstStyle/>
          <a:p>
            <a:r>
              <a:rPr lang="en-GB" dirty="0" smtClean="0"/>
              <a:t>Front-End Fun</a:t>
            </a:r>
            <a:br>
              <a:rPr lang="en-GB" dirty="0" smtClean="0"/>
            </a:br>
            <a:r>
              <a:rPr lang="en-GB" sz="4000" i="1" dirty="0" smtClean="0"/>
              <a:t>with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SASS and Coffee!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16632"/>
            <a:ext cx="8077200" cy="1499616"/>
          </a:xfrm>
        </p:spPr>
        <p:txBody>
          <a:bodyPr>
            <a:normAutofit/>
          </a:bodyPr>
          <a:lstStyle/>
          <a:p>
            <a:r>
              <a:rPr lang="en-GB" sz="2800" dirty="0" smtClean="0"/>
              <a:t>NDC Oslo 2015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14716" y="3429000"/>
            <a:ext cx="8077200" cy="1499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None/>
              <a:defRPr kumimoji="0"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400" dirty="0" smtClean="0"/>
              <a:t>Dylan Beattie			@</a:t>
            </a:r>
            <a:r>
              <a:rPr lang="en-GB" sz="2400" dirty="0" err="1" smtClean="0"/>
              <a:t>dylanbeattie</a:t>
            </a:r>
            <a:endParaRPr lang="en-GB" sz="2400" dirty="0" smtClean="0"/>
          </a:p>
          <a:p>
            <a:r>
              <a:rPr lang="en-GB" sz="2400" dirty="0" smtClean="0">
                <a:hlinkClick r:id="rId2"/>
              </a:rPr>
              <a:t>www.dylanbeattie.net</a:t>
            </a:r>
            <a:r>
              <a:rPr lang="en-GB" sz="2400" dirty="0" smtClean="0"/>
              <a:t>	dylan@dylanbeattie.net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876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0" y="2708921"/>
            <a:ext cx="8928100" cy="3888432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 “…the </a:t>
            </a:r>
            <a:br>
              <a:rPr lang="en-GB" sz="5400" dirty="0" smtClean="0"/>
            </a:br>
            <a:r>
              <a:rPr lang="en-GB" sz="8000" dirty="0" smtClean="0"/>
              <a:t>Machine Code </a:t>
            </a:r>
            <a:br>
              <a:rPr lang="en-GB" sz="8000" dirty="0" smtClean="0"/>
            </a:br>
            <a:r>
              <a:rPr lang="en-GB" sz="5400" dirty="0" smtClean="0"/>
              <a:t>of the </a:t>
            </a:r>
            <a:r>
              <a:rPr lang="en-GB" sz="9600" dirty="0" smtClean="0"/>
              <a:t>Web… ”</a:t>
            </a:r>
            <a:endParaRPr lang="en-GB" sz="5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527602634"/>
              </p:ext>
            </p:extLst>
          </p:nvPr>
        </p:nvGraphicFramePr>
        <p:xfrm>
          <a:off x="539552" y="260648"/>
          <a:ext cx="8136904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44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0" y="549000"/>
            <a:ext cx="8928100" cy="6048353"/>
          </a:xfrm>
          <a:prstGeom prst="rect">
            <a:avLst/>
          </a:prstGeom>
        </p:spPr>
        <p:txBody>
          <a:bodyPr vert="horz" lIns="91440" rIns="45720" rtlCol="0" anchor="ctr">
            <a:normAutofit fontScale="92500" lnSpcReduction="1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GB" sz="5400" dirty="0" smtClean="0"/>
              <a:t>…but this is </a:t>
            </a:r>
            <a:r>
              <a:rPr lang="en-GB" sz="9500" dirty="0" smtClean="0"/>
              <a:t>2015</a:t>
            </a:r>
            <a:r>
              <a:rPr lang="en-GB" sz="5400" dirty="0" smtClean="0"/>
              <a:t>!</a:t>
            </a:r>
          </a:p>
          <a:p>
            <a:pPr algn="ctr"/>
            <a:endParaRPr lang="en-GB" sz="5400" dirty="0"/>
          </a:p>
          <a:p>
            <a:pPr algn="ctr"/>
            <a:r>
              <a:rPr lang="en-GB" sz="6600" dirty="0" smtClean="0"/>
              <a:t>Nobody </a:t>
            </a:r>
            <a:r>
              <a:rPr lang="en-GB" sz="5400" dirty="0" smtClean="0"/>
              <a:t>writes </a:t>
            </a:r>
            <a:br>
              <a:rPr lang="en-GB" sz="5400" dirty="0" smtClean="0"/>
            </a:br>
            <a:r>
              <a:rPr lang="en-GB" sz="9600" dirty="0" smtClean="0"/>
              <a:t>machine code</a:t>
            </a:r>
          </a:p>
          <a:p>
            <a:pPr algn="ctr"/>
            <a:r>
              <a:rPr lang="en-GB" sz="5400" dirty="0" smtClean="0"/>
              <a:t>any more!</a:t>
            </a:r>
          </a:p>
          <a:p>
            <a:pPr algn="ctr"/>
            <a:endParaRPr lang="en-GB" sz="5400" dirty="0"/>
          </a:p>
          <a:p>
            <a:pPr algn="ctr"/>
            <a:r>
              <a:rPr lang="en-GB" sz="3200" b="0" dirty="0" smtClean="0"/>
              <a:t>(unless they want to.)</a:t>
            </a:r>
          </a:p>
        </p:txBody>
      </p:sp>
    </p:spTree>
    <p:extLst>
      <p:ext uri="{BB962C8B-B14F-4D97-AF65-F5344CB8AC3E}">
        <p14:creationId xmlns:p14="http://schemas.microsoft.com/office/powerpoint/2010/main" val="16415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152400"/>
            <a:ext cx="8640000" cy="1251062"/>
          </a:xfrm>
        </p:spPr>
        <p:txBody>
          <a:bodyPr>
            <a:noAutofit/>
          </a:bodyPr>
          <a:lstStyle/>
          <a:p>
            <a:r>
              <a:rPr lang="en-GB" sz="3600" dirty="0" smtClean="0"/>
              <a:t>People write programs.</a:t>
            </a:r>
            <a:br>
              <a:rPr lang="en-GB" sz="3600" dirty="0" smtClean="0"/>
            </a:br>
            <a:r>
              <a:rPr lang="en-GB" sz="3600" dirty="0" smtClean="0"/>
              <a:t>Programs write pages.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29000"/>
            <a:ext cx="4038600" cy="5040000"/>
          </a:xfrm>
        </p:spPr>
        <p:txBody>
          <a:bodyPr>
            <a:noAutofit/>
          </a:bodyPr>
          <a:lstStyle/>
          <a:p>
            <a:pPr marL="118872" indent="0">
              <a:lnSpc>
                <a:spcPct val="150000"/>
              </a:lnSpc>
              <a:buNone/>
            </a:pPr>
            <a:r>
              <a:rPr lang="en-GB" sz="3600" b="1" dirty="0" smtClean="0"/>
              <a:t>Server-Side</a:t>
            </a:r>
          </a:p>
          <a:p>
            <a:pPr marL="118872" indent="0">
              <a:lnSpc>
                <a:spcPct val="150000"/>
              </a:lnSpc>
              <a:buNone/>
            </a:pPr>
            <a:r>
              <a:rPr lang="en-GB" sz="3600" dirty="0" smtClean="0"/>
              <a:t>ASP.NET</a:t>
            </a:r>
            <a:br>
              <a:rPr lang="en-GB" sz="3600" dirty="0" smtClean="0"/>
            </a:br>
            <a:r>
              <a:rPr lang="en-GB" sz="3600" dirty="0" err="1" smtClean="0"/>
              <a:t>NodeJS</a:t>
            </a:r>
            <a:endParaRPr lang="en-GB" sz="3600" dirty="0" smtClean="0"/>
          </a:p>
          <a:p>
            <a:pPr marL="118872" indent="0">
              <a:lnSpc>
                <a:spcPct val="150000"/>
              </a:lnSpc>
              <a:buNone/>
            </a:pPr>
            <a:r>
              <a:rPr lang="en-GB" sz="3600" dirty="0" smtClean="0"/>
              <a:t>Ruby</a:t>
            </a:r>
          </a:p>
          <a:p>
            <a:pPr marL="118872" indent="0">
              <a:lnSpc>
                <a:spcPct val="150000"/>
              </a:lnSpc>
              <a:buNone/>
            </a:pPr>
            <a:r>
              <a:rPr lang="en-GB" sz="3600" dirty="0" smtClean="0"/>
              <a:t>PHP</a:t>
            </a:r>
          </a:p>
          <a:p>
            <a:pPr marL="118872" indent="0">
              <a:lnSpc>
                <a:spcPct val="150000"/>
              </a:lnSpc>
              <a:buNone/>
            </a:pPr>
            <a:r>
              <a:rPr lang="en-GB" sz="3600" dirty="0" smtClean="0"/>
              <a:t>Python</a:t>
            </a:r>
          </a:p>
          <a:p>
            <a:pPr>
              <a:lnSpc>
                <a:spcPct val="150000"/>
              </a:lnSpc>
            </a:pPr>
            <a:endParaRPr lang="en-GB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629000"/>
            <a:ext cx="4038600" cy="5040000"/>
          </a:xfrm>
        </p:spPr>
        <p:txBody>
          <a:bodyPr>
            <a:noAutofit/>
          </a:bodyPr>
          <a:lstStyle/>
          <a:p>
            <a:pPr marL="118872" indent="0" algn="r">
              <a:lnSpc>
                <a:spcPct val="150000"/>
              </a:lnSpc>
              <a:buNone/>
            </a:pPr>
            <a:r>
              <a:rPr lang="en-GB" sz="3600" b="1" dirty="0" smtClean="0"/>
              <a:t>Client-Side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smtClean="0"/>
              <a:t>Knockout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smtClean="0"/>
              <a:t>Backbone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smtClean="0"/>
              <a:t>Angular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smtClean="0"/>
              <a:t>Ember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err="1" smtClean="0"/>
              <a:t>CanJS</a:t>
            </a:r>
            <a:endParaRPr lang="en-GB" sz="3600" dirty="0" smtClean="0"/>
          </a:p>
          <a:p>
            <a:pPr marL="118872" indent="0" algn="r">
              <a:lnSpc>
                <a:spcPct val="150000"/>
              </a:lnSpc>
              <a:buNone/>
            </a:pPr>
            <a:endParaRPr lang="en-GB" sz="3600" b="1" dirty="0" smtClean="0"/>
          </a:p>
          <a:p>
            <a:pPr marL="118872" indent="0" algn="r">
              <a:lnSpc>
                <a:spcPct val="150000"/>
              </a:lnSpc>
              <a:buNone/>
            </a:pP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0714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152400"/>
            <a:ext cx="8640000" cy="1251062"/>
          </a:xfrm>
        </p:spPr>
        <p:txBody>
          <a:bodyPr>
            <a:noAutofit/>
          </a:bodyPr>
          <a:lstStyle/>
          <a:p>
            <a:r>
              <a:rPr lang="en-GB" sz="3600" dirty="0" smtClean="0"/>
              <a:t>People write programs.</a:t>
            </a:r>
            <a:br>
              <a:rPr lang="en-GB" sz="3600" dirty="0" smtClean="0"/>
            </a:br>
            <a:r>
              <a:rPr lang="en-GB" sz="3600" b="0" dirty="0" smtClean="0"/>
              <a:t>Programs write pages.</a:t>
            </a:r>
            <a:endParaRPr lang="en-GB" sz="3600" b="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29000"/>
            <a:ext cx="4038600" cy="5040000"/>
          </a:xfrm>
        </p:spPr>
        <p:txBody>
          <a:bodyPr>
            <a:noAutofit/>
          </a:bodyPr>
          <a:lstStyle/>
          <a:p>
            <a:pPr marL="118872" indent="0">
              <a:lnSpc>
                <a:spcPct val="150000"/>
              </a:lnSpc>
              <a:buNone/>
            </a:pPr>
            <a:r>
              <a:rPr lang="en-GB" sz="3600" b="1" dirty="0" smtClean="0"/>
              <a:t>Server-Side</a:t>
            </a:r>
          </a:p>
          <a:p>
            <a:pPr marL="118872" indent="0">
              <a:lnSpc>
                <a:spcPct val="150000"/>
              </a:lnSpc>
              <a:buNone/>
            </a:pPr>
            <a:r>
              <a:rPr lang="en-GB" sz="3600" dirty="0" smtClean="0"/>
              <a:t>ASP.NET</a:t>
            </a:r>
            <a:br>
              <a:rPr lang="en-GB" sz="3600" dirty="0" smtClean="0"/>
            </a:br>
            <a:r>
              <a:rPr lang="en-GB" sz="3600" dirty="0" err="1" smtClean="0"/>
              <a:t>NodeJS</a:t>
            </a:r>
            <a:endParaRPr lang="en-GB" sz="3600" dirty="0" smtClean="0"/>
          </a:p>
          <a:p>
            <a:pPr marL="118872" indent="0">
              <a:lnSpc>
                <a:spcPct val="150000"/>
              </a:lnSpc>
              <a:buNone/>
            </a:pPr>
            <a:r>
              <a:rPr lang="en-GB" sz="3600" dirty="0" smtClean="0"/>
              <a:t>Ruby</a:t>
            </a:r>
          </a:p>
          <a:p>
            <a:pPr marL="118872" indent="0">
              <a:lnSpc>
                <a:spcPct val="150000"/>
              </a:lnSpc>
              <a:buNone/>
            </a:pPr>
            <a:r>
              <a:rPr lang="en-GB" sz="3600" dirty="0" smtClean="0"/>
              <a:t>PHP</a:t>
            </a:r>
          </a:p>
          <a:p>
            <a:pPr marL="118872" indent="0">
              <a:lnSpc>
                <a:spcPct val="150000"/>
              </a:lnSpc>
              <a:buNone/>
            </a:pPr>
            <a:r>
              <a:rPr lang="en-GB" sz="3600" dirty="0" smtClean="0"/>
              <a:t>Python</a:t>
            </a:r>
          </a:p>
          <a:p>
            <a:pPr>
              <a:lnSpc>
                <a:spcPct val="150000"/>
              </a:lnSpc>
            </a:pPr>
            <a:endParaRPr lang="en-GB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629000"/>
            <a:ext cx="4038600" cy="5040000"/>
          </a:xfrm>
        </p:spPr>
        <p:txBody>
          <a:bodyPr>
            <a:noAutofit/>
          </a:bodyPr>
          <a:lstStyle/>
          <a:p>
            <a:pPr marL="118872" indent="0" algn="r">
              <a:lnSpc>
                <a:spcPct val="150000"/>
              </a:lnSpc>
              <a:buNone/>
            </a:pPr>
            <a:r>
              <a:rPr lang="en-GB" sz="3600" b="1" dirty="0" smtClean="0"/>
              <a:t>Client-Side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smtClean="0"/>
              <a:t>Knockout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smtClean="0"/>
              <a:t>Backbone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smtClean="0"/>
              <a:t>Angular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smtClean="0"/>
              <a:t>Ember</a:t>
            </a:r>
          </a:p>
          <a:p>
            <a:pPr marL="118872" indent="0" algn="r">
              <a:lnSpc>
                <a:spcPct val="150000"/>
              </a:lnSpc>
              <a:buNone/>
            </a:pPr>
            <a:r>
              <a:rPr lang="en-GB" sz="3600" dirty="0" err="1" smtClean="0"/>
              <a:t>CanJS</a:t>
            </a:r>
            <a:endParaRPr lang="en-GB" sz="3600" dirty="0" smtClean="0"/>
          </a:p>
          <a:p>
            <a:pPr marL="118872" indent="0" algn="r">
              <a:lnSpc>
                <a:spcPct val="150000"/>
              </a:lnSpc>
              <a:buNone/>
            </a:pPr>
            <a:endParaRPr lang="en-GB" sz="3600" b="1" dirty="0" smtClean="0"/>
          </a:p>
          <a:p>
            <a:pPr marL="118872" indent="0" algn="r">
              <a:lnSpc>
                <a:spcPct val="150000"/>
              </a:lnSpc>
              <a:buNone/>
            </a:pPr>
            <a:endParaRPr lang="en-GB" sz="3600" b="1" dirty="0"/>
          </a:p>
        </p:txBody>
      </p:sp>
      <p:sp>
        <p:nvSpPr>
          <p:cNvPr id="3" name="Oval 2"/>
          <p:cNvSpPr/>
          <p:nvPr/>
        </p:nvSpPr>
        <p:spPr>
          <a:xfrm>
            <a:off x="3132000" y="3429000"/>
            <a:ext cx="2880000" cy="288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000" b="1" dirty="0" smtClean="0"/>
              <a:t>HTML</a:t>
            </a:r>
            <a:endParaRPr lang="en-GB" sz="6000" b="1" dirty="0"/>
          </a:p>
        </p:txBody>
      </p:sp>
      <p:cxnSp>
        <p:nvCxnSpPr>
          <p:cNvPr id="12" name="Straight Arrow Connector 11"/>
          <p:cNvCxnSpPr>
            <a:endCxn id="3" idx="1"/>
          </p:cNvCxnSpPr>
          <p:nvPr/>
        </p:nvCxnSpPr>
        <p:spPr>
          <a:xfrm>
            <a:off x="2232000" y="3069000"/>
            <a:ext cx="1321766" cy="7817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14058" y="3823056"/>
            <a:ext cx="1097942" cy="4395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678887" y="4622594"/>
            <a:ext cx="1453113" cy="664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12000" y="5229000"/>
            <a:ext cx="1620000" cy="36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052000" y="5650766"/>
            <a:ext cx="1260000" cy="6373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652000" y="3069000"/>
            <a:ext cx="1018333" cy="8957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948913" y="3904890"/>
            <a:ext cx="718588" cy="4601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025756" y="4689000"/>
            <a:ext cx="904186" cy="480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012000" y="5293493"/>
            <a:ext cx="1260000" cy="196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832000" y="5650767"/>
            <a:ext cx="1620000" cy="6316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7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‘Inside-out’ CSS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nsolas" pitchFamily="49" charset="0"/>
                <a:cs typeface="Consolas" pitchFamily="49" charset="0"/>
              </a:rPr>
              <a:t>h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1, h2, h4,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em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header#strapline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{</a:t>
            </a:r>
            <a:br>
              <a:rPr lang="en-GB" dirty="0" smtClean="0">
                <a:latin typeface="Consolas" pitchFamily="49" charset="0"/>
                <a:cs typeface="Consolas" pitchFamily="49" charset="0"/>
              </a:rPr>
            </a:br>
            <a:r>
              <a:rPr lang="en-GB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color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: #003366;</a:t>
            </a:r>
          </a:p>
          <a:p>
            <a:pPr marL="0" indent="0">
              <a:buNone/>
            </a:pPr>
            <a:r>
              <a:rPr lang="en-GB" dirty="0">
                <a:latin typeface="Consolas" pitchFamily="49" charset="0"/>
                <a:cs typeface="Consolas" pitchFamily="49" charset="0"/>
              </a:rPr>
              <a:t>}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GB" dirty="0" smtClean="0">
                <a:latin typeface="Consolas" pitchFamily="49" charset="0"/>
                <a:cs typeface="Consolas" pitchFamily="49" charset="0"/>
              </a:rPr>
              <a:t>h1, h2, </a:t>
            </a:r>
            <a:r>
              <a:rPr lang="en-GB" dirty="0" err="1" smtClean="0">
                <a:latin typeface="Consolas" pitchFamily="49" charset="0"/>
                <a:cs typeface="Consolas" pitchFamily="49" charset="0"/>
              </a:rPr>
              <a:t>nav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, menu {</a:t>
            </a:r>
          </a:p>
          <a:p>
            <a:pPr marL="0" indent="0">
              <a:buNone/>
            </a:pPr>
            <a:r>
              <a:rPr lang="en-GB" dirty="0"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   font-family: Kayak;</a:t>
            </a:r>
          </a:p>
          <a:p>
            <a:pPr marL="0" indent="0">
              <a:buNone/>
            </a:pPr>
            <a:r>
              <a:rPr lang="en-GB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 smtClean="0">
                <a:latin typeface="Consolas" pitchFamily="49" charset="0"/>
                <a:cs typeface="Consolas" pitchFamily="49" charset="0"/>
              </a:rPr>
              <a:t>h1, h2, menu {</a:t>
            </a:r>
          </a:p>
          <a:p>
            <a:pPr marL="0" indent="0">
              <a:buNone/>
            </a:pPr>
            <a:r>
              <a:rPr lang="en-GB" dirty="0">
                <a:latin typeface="Consolas" pitchFamily="49" charset="0"/>
                <a:cs typeface="Consolas" pitchFamily="49" charset="0"/>
              </a:rPr>
              <a:t>	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marL="0" indent="0">
              <a:buNone/>
            </a:pPr>
            <a:r>
              <a:rPr lang="en-GB" dirty="0" smtClean="0"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0417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152400"/>
            <a:ext cx="8640000" cy="1251062"/>
          </a:xfrm>
        </p:spPr>
        <p:txBody>
          <a:bodyPr>
            <a:noAutofit/>
          </a:bodyPr>
          <a:lstStyle/>
          <a:p>
            <a:r>
              <a:rPr lang="en-GB" sz="3600" dirty="0"/>
              <a:t>People write programs.</a:t>
            </a:r>
            <a:br>
              <a:rPr lang="en-GB" sz="3600" dirty="0"/>
            </a:br>
            <a:r>
              <a:rPr lang="en-GB" sz="3600" b="0" dirty="0"/>
              <a:t>Programs write </a:t>
            </a:r>
            <a:r>
              <a:rPr lang="en-GB" sz="3600" b="0" strike="sngStrike" dirty="0"/>
              <a:t>pages</a:t>
            </a:r>
            <a:r>
              <a:rPr lang="en-GB" sz="3600" b="0" dirty="0"/>
              <a:t> </a:t>
            </a:r>
            <a:r>
              <a:rPr lang="en-GB" sz="3600" i="1" dirty="0"/>
              <a:t>scripts and stylesheets</a:t>
            </a:r>
            <a:endParaRPr lang="en-GB" sz="3600" b="0" dirty="0"/>
          </a:p>
        </p:txBody>
      </p:sp>
      <p:sp>
        <p:nvSpPr>
          <p:cNvPr id="3" name="Oval 2"/>
          <p:cNvSpPr/>
          <p:nvPr/>
        </p:nvSpPr>
        <p:spPr>
          <a:xfrm>
            <a:off x="3132000" y="2709000"/>
            <a:ext cx="2880000" cy="288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000" b="1" dirty="0" smtClean="0"/>
              <a:t>CSS</a:t>
            </a:r>
          </a:p>
          <a:p>
            <a:pPr algn="ctr"/>
            <a:r>
              <a:rPr lang="en-GB" sz="6000" b="1" dirty="0" smtClean="0"/>
              <a:t>JS</a:t>
            </a:r>
            <a:endParaRPr lang="en-GB" sz="60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52000" y="2709000"/>
            <a:ext cx="1260000" cy="72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678887" y="4149000"/>
            <a:ext cx="1453113" cy="4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232000" y="4869414"/>
            <a:ext cx="1080000" cy="7195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832001" y="2709000"/>
            <a:ext cx="1079999" cy="7205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012000" y="4149000"/>
            <a:ext cx="144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832000" y="4868487"/>
            <a:ext cx="1080000" cy="6996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7079" y="3545794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/>
              <a:t>?</a:t>
            </a:r>
            <a:endParaRPr lang="en-GB" sz="8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382471" y="1989000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/>
              <a:t>?</a:t>
            </a:r>
            <a:endParaRPr lang="en-GB" sz="8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567560" y="4927280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/>
              <a:t>?</a:t>
            </a:r>
            <a:endParaRPr lang="en-GB" sz="8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920131" y="4906412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/>
              <a:t>?</a:t>
            </a:r>
            <a:endParaRPr lang="en-GB" sz="8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499590" y="3487280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/>
              <a:t>?</a:t>
            </a:r>
            <a:endParaRPr lang="en-GB" sz="8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950160" y="2047280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/>
              <a:t>?</a:t>
            </a:r>
            <a:endParaRPr lang="en-GB" sz="8000" b="1" dirty="0"/>
          </a:p>
        </p:txBody>
      </p:sp>
    </p:spTree>
    <p:extLst>
      <p:ext uri="{BB962C8B-B14F-4D97-AF65-F5344CB8AC3E}">
        <p14:creationId xmlns:p14="http://schemas.microsoft.com/office/powerpoint/2010/main" val="39325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152400"/>
            <a:ext cx="8640000" cy="1251062"/>
          </a:xfrm>
        </p:spPr>
        <p:txBody>
          <a:bodyPr>
            <a:noAutofit/>
          </a:bodyPr>
          <a:lstStyle/>
          <a:p>
            <a:r>
              <a:rPr lang="en-GB" sz="3600" dirty="0" smtClean="0"/>
              <a:t>People write programs.</a:t>
            </a:r>
            <a:br>
              <a:rPr lang="en-GB" sz="3600" dirty="0" smtClean="0"/>
            </a:br>
            <a:r>
              <a:rPr lang="en-GB" sz="3600" b="0" dirty="0" smtClean="0"/>
              <a:t>Programs write </a:t>
            </a:r>
            <a:r>
              <a:rPr lang="en-GB" sz="3600" b="0" strike="sngStrike" dirty="0" smtClean="0"/>
              <a:t>pages</a:t>
            </a:r>
            <a:r>
              <a:rPr lang="en-GB" sz="3600" b="0" dirty="0"/>
              <a:t> </a:t>
            </a:r>
            <a:r>
              <a:rPr lang="en-GB" sz="3600" i="1" dirty="0" smtClean="0"/>
              <a:t>scripts and stylesheets</a:t>
            </a:r>
            <a:endParaRPr lang="en-GB" sz="3600" i="1" dirty="0"/>
          </a:p>
        </p:txBody>
      </p:sp>
      <p:sp>
        <p:nvSpPr>
          <p:cNvPr id="3" name="Oval 2"/>
          <p:cNvSpPr/>
          <p:nvPr/>
        </p:nvSpPr>
        <p:spPr>
          <a:xfrm>
            <a:off x="3132000" y="2709000"/>
            <a:ext cx="2880000" cy="288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6000" b="1" dirty="0" smtClean="0"/>
              <a:t>CSS</a:t>
            </a:r>
          </a:p>
          <a:p>
            <a:pPr algn="ctr"/>
            <a:r>
              <a:rPr lang="en-GB" sz="6000" b="1" dirty="0" smtClean="0"/>
              <a:t>JS</a:t>
            </a:r>
            <a:endParaRPr lang="en-GB" sz="6000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52000" y="2709000"/>
            <a:ext cx="1260000" cy="720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678887" y="4149000"/>
            <a:ext cx="1453113" cy="4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232000" y="4869414"/>
            <a:ext cx="1080000" cy="7195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832001" y="2709000"/>
            <a:ext cx="1079999" cy="7205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012000" y="4149000"/>
            <a:ext cx="144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832000" y="4868487"/>
            <a:ext cx="1080000" cy="6996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8958" y="3733500"/>
            <a:ext cx="1511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smtClean="0"/>
              <a:t>PHP?</a:t>
            </a:r>
            <a:endParaRPr lang="en-GB" sz="4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52000" y="1946158"/>
            <a:ext cx="23682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ASP.NET?</a:t>
            </a:r>
            <a:endParaRPr lang="en-GB" sz="4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14934" y="5478003"/>
            <a:ext cx="1765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b="1" dirty="0" smtClean="0"/>
              <a:t>Ruby?</a:t>
            </a:r>
            <a:endParaRPr lang="en-GB" sz="4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920131" y="4906412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/>
              <a:t>?</a:t>
            </a:r>
            <a:endParaRPr lang="en-GB" sz="8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499590" y="3487280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/>
              <a:t>?</a:t>
            </a:r>
            <a:endParaRPr lang="en-GB" sz="8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950160" y="2047280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/>
              <a:t>?</a:t>
            </a:r>
            <a:endParaRPr lang="en-GB" sz="8000" b="1" dirty="0"/>
          </a:p>
        </p:txBody>
      </p:sp>
    </p:spTree>
    <p:extLst>
      <p:ext uri="{BB962C8B-B14F-4D97-AF65-F5344CB8AC3E}">
        <p14:creationId xmlns:p14="http://schemas.microsoft.com/office/powerpoint/2010/main" val="5056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>
                <a:latin typeface="Consolas" pitchFamily="49" charset="0"/>
                <a:cs typeface="Consolas" pitchFamily="49" charset="0"/>
              </a:rPr>
              <a:t>Write your CSS in ASP.NET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31878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 smtClean="0">
                <a:hlinkClick r:id="rId2"/>
              </a:rPr>
              <a:t>http://sassdemo/asp_net_css_demo.html</a:t>
            </a:r>
            <a:endParaRPr lang="en-GB" sz="3600" dirty="0" smtClean="0"/>
          </a:p>
        </p:txBody>
      </p:sp>
    </p:spTree>
    <p:extLst>
      <p:ext uri="{BB962C8B-B14F-4D97-AF65-F5344CB8AC3E}">
        <p14:creationId xmlns:p14="http://schemas.microsoft.com/office/powerpoint/2010/main" val="15910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Syntactically Awesome Style Sheets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45191"/>
            <a:ext cx="8229600" cy="28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8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dirty="0" err="1" smtClean="0"/>
              <a:t>Preprocessor</a:t>
            </a:r>
            <a:r>
              <a:rPr lang="en-GB" dirty="0" smtClean="0"/>
              <a:t> for CSS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012000" y="2655659"/>
            <a:ext cx="2160000" cy="2880000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Plain</a:t>
            </a:r>
          </a:p>
          <a:p>
            <a:pPr algn="ctr"/>
            <a:r>
              <a:rPr lang="en-GB" sz="3200" b="1" dirty="0" smtClean="0"/>
              <a:t>Old</a:t>
            </a:r>
          </a:p>
          <a:p>
            <a:pPr algn="ctr"/>
            <a:r>
              <a:rPr lang="en-GB" sz="3200" b="1" dirty="0" smtClean="0"/>
              <a:t>CSS</a:t>
            </a:r>
            <a:endParaRPr lang="en-GB" sz="3200" b="1" dirty="0"/>
          </a:p>
        </p:txBody>
      </p:sp>
      <p:sp>
        <p:nvSpPr>
          <p:cNvPr id="5" name="Right Arrow 4"/>
          <p:cNvSpPr/>
          <p:nvPr/>
        </p:nvSpPr>
        <p:spPr>
          <a:xfrm>
            <a:off x="3132000" y="2709000"/>
            <a:ext cx="3240000" cy="2880000"/>
          </a:xfrm>
          <a:prstGeom prst="rightArrow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SASS </a:t>
            </a:r>
            <a:r>
              <a:rPr lang="en-GB" sz="3200" b="1" dirty="0" err="1" smtClean="0"/>
              <a:t>Preprocessor</a:t>
            </a:r>
            <a:endParaRPr lang="en-GB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972000" y="2709000"/>
            <a:ext cx="2160000" cy="2880000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SASS</a:t>
            </a:r>
          </a:p>
          <a:p>
            <a:pPr algn="ctr"/>
            <a:r>
              <a:rPr lang="en-GB" sz="3200" b="1" dirty="0" smtClean="0"/>
              <a:t>Source </a:t>
            </a:r>
          </a:p>
          <a:p>
            <a:pPr algn="ctr"/>
            <a:r>
              <a:rPr lang="en-GB" sz="3200" b="1" dirty="0" smtClean="0"/>
              <a:t>File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7659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86560222"/>
              </p:ext>
            </p:extLst>
          </p:nvPr>
        </p:nvGraphicFramePr>
        <p:xfrm>
          <a:off x="252000" y="2349000"/>
          <a:ext cx="864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88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"Sassy CSS" vs SASS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cap="none" dirty="0" smtClean="0"/>
              <a:t>"Sassy CSS" (.</a:t>
            </a:r>
            <a:r>
              <a:rPr lang="en-GB" cap="none" dirty="0" err="1"/>
              <a:t>s</a:t>
            </a:r>
            <a:r>
              <a:rPr lang="en-GB" cap="none" dirty="0" err="1" smtClean="0"/>
              <a:t>css</a:t>
            </a:r>
            <a:r>
              <a:rPr lang="en-GB" cap="none" dirty="0" smtClean="0"/>
              <a:t>)</a:t>
            </a:r>
            <a:endParaRPr lang="en-GB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1699488"/>
          </a:xfrm>
        </p:spPr>
        <p:txBody>
          <a:bodyPr>
            <a:normAutofit/>
          </a:bodyPr>
          <a:lstStyle/>
          <a:p>
            <a:r>
              <a:rPr lang="en-GB" dirty="0" smtClean="0"/>
              <a:t>A superset of CSS3</a:t>
            </a:r>
          </a:p>
          <a:p>
            <a:r>
              <a:rPr lang="en-GB" dirty="0" smtClean="0"/>
              <a:t>All valid CSS3 files are also valid SCSS files</a:t>
            </a:r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cap="none" dirty="0" smtClean="0"/>
              <a:t>SASS (.sass)</a:t>
            </a:r>
            <a:endParaRPr lang="en-GB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799488"/>
          </a:xfrm>
        </p:spPr>
        <p:txBody>
          <a:bodyPr>
            <a:normAutofit/>
          </a:bodyPr>
          <a:lstStyle/>
          <a:p>
            <a:r>
              <a:rPr lang="en-GB" dirty="0" smtClean="0"/>
              <a:t>Older block-based syntax</a:t>
            </a:r>
          </a:p>
          <a:p>
            <a:pPr marL="118872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30617" y="4149000"/>
            <a:ext cx="36000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18872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118872" indent="0">
              <a:buNone/>
            </a:pPr>
            <a:r>
              <a:rPr lang="en-GB" b="1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100% $font-stack;</a:t>
            </a:r>
          </a:p>
          <a:p>
            <a:pPr marL="118872" indent="0">
              <a:buNone/>
            </a:pPr>
            <a:r>
              <a:rPr lang="en-GB" b="1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$primary-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18872" indent="0">
              <a:buNone/>
            </a:pP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4149000"/>
            <a:ext cx="411480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18872" indent="0">
              <a:buNone/>
            </a:pP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font: 100% $font-stack;</a:t>
            </a:r>
          </a:p>
          <a:p>
            <a:pPr marL="118872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→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$primary-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18872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692000" y="5769000"/>
            <a:ext cx="5760000" cy="720000"/>
          </a:xfrm>
          <a:prstGeom prst="wedgeRoundRectCallout">
            <a:avLst>
              <a:gd name="adj1" fmla="val -45807"/>
              <a:gd name="adj2" fmla="val -13326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(I use this one because I like it better.)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66144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Colors</a:t>
            </a:r>
            <a:endParaRPr lang="en-GB" dirty="0" smtClean="0"/>
          </a:p>
          <a:p>
            <a:pPr marL="457200" lvl="1" indent="0">
              <a:buNone/>
            </a:pP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$corporate-green: #339933;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Strings</a:t>
            </a:r>
          </a:p>
          <a:p>
            <a:pPr marL="457200" lvl="1" indent="0">
              <a:buNone/>
            </a:pP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$primary-font: “Zapf Chancery”;</a:t>
            </a:r>
          </a:p>
          <a:p>
            <a:pPr marL="457200" lvl="1" indent="0">
              <a:buNone/>
            </a:pP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$secondary-font: Kayak;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M</a:t>
            </a:r>
            <a:r>
              <a:rPr lang="en-GB" baseline="0" dirty="0" smtClean="0"/>
              <a:t>easurements</a:t>
            </a:r>
          </a:p>
          <a:p>
            <a:pPr marL="457200" lvl="1" indent="0">
              <a:buNone/>
            </a:pP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$page-width: 960px;</a:t>
            </a:r>
            <a:endParaRPr lang="en-GB" sz="2400" baseline="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4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Operators and Expressions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$text-width</a:t>
            </a: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: 600px</a:t>
            </a:r>
            <a:r>
              <a:rPr lang="en-GB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18872" indent="0">
              <a:buNone/>
            </a:pPr>
            <a:endParaRPr lang="en-GB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margin: </a:t>
            </a: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	20px;</a:t>
            </a:r>
          </a:p>
          <a:p>
            <a:pPr marL="118872" indent="0">
              <a:buNone/>
            </a:pPr>
            <a:endParaRPr lang="en-GB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$page-width</a:t>
            </a: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$text-width </a:t>
            </a:r>
            <a:br>
              <a:rPr lang="en-GB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+ (</a:t>
            </a: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2 * $</a:t>
            </a:r>
            <a:r>
              <a:rPr lang="en-GB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margin);</a:t>
            </a:r>
            <a:endParaRPr lang="en-GB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endParaRPr lang="en-GB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Color</a:t>
            </a:r>
            <a:r>
              <a:rPr lang="en-GB" dirty="0" smtClean="0"/>
              <a:t> Arithmetic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sz="2400" b="1" dirty="0" err="1" smtClean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brandColor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#</a:t>
            </a:r>
            <a:r>
              <a:rPr lang="en-GB" sz="2400" b="1" dirty="0" smtClean="0">
                <a:solidFill>
                  <a:srgbClr val="2D518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336699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118872" indent="0">
              <a:buNone/>
            </a:pPr>
            <a:endParaRPr lang="en-GB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sz="2400" b="1" dirty="0" err="1" smtClean="0">
                <a:solidFill>
                  <a:srgbClr val="0097E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lightColor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lighten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GB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headingColor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25%)</a:t>
            </a:r>
            <a:endParaRPr lang="en-GB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sz="2400" b="1" dirty="0" err="1" smtClean="0">
                <a:solidFill>
                  <a:srgbClr val="003B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darkColor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darken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GB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headingColor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25%);</a:t>
            </a:r>
          </a:p>
          <a:p>
            <a:pPr marL="118872" indent="0">
              <a:buNone/>
            </a:pP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sz="2400" b="1" dirty="0" err="1" smtClean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richColor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saturate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GB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headingColor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25%);</a:t>
            </a:r>
          </a:p>
          <a:p>
            <a:pPr marL="118872" indent="0">
              <a:buNone/>
            </a:pPr>
            <a:endParaRPr lang="en-GB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GB" sz="2400" b="1" dirty="0" err="1" smtClean="0">
                <a:solidFill>
                  <a:srgbClr val="9796B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thinColor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desaturate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GB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headingColor</a:t>
            </a:r>
            <a:r>
              <a:rPr lang="en-GB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25%);</a:t>
            </a:r>
          </a:p>
        </p:txBody>
      </p:sp>
    </p:spTree>
    <p:extLst>
      <p:ext uri="{BB962C8B-B14F-4D97-AF65-F5344CB8AC3E}">
        <p14:creationId xmlns:p14="http://schemas.microsoft.com/office/powerpoint/2010/main" val="306763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  Nesting - Rules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header {</a:t>
            </a:r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 { </a:t>
            </a:r>
            <a:b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: $link-</a:t>
            </a:r>
            <a:r>
              <a:rPr lang="en-GB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	text-decoration: none; </a:t>
            </a:r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h1 { </a:t>
            </a:r>
            <a:b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: $site-</a:t>
            </a:r>
            <a:r>
              <a:rPr lang="en-GB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GB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GB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8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Nesting - Properties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3610744" cy="462381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defTabSz="450850">
              <a:buNone/>
            </a:pPr>
            <a:r>
              <a:rPr lang="en-GB" b="1" dirty="0" smtClean="0"/>
              <a:t>header {</a:t>
            </a:r>
          </a:p>
          <a:p>
            <a:pPr marL="0" indent="0" defTabSz="450850">
              <a:buNone/>
            </a:pPr>
            <a:r>
              <a:rPr lang="en-GB" b="1" dirty="0"/>
              <a:t>	</a:t>
            </a:r>
            <a:r>
              <a:rPr lang="en-GB" b="1" dirty="0" smtClean="0"/>
              <a:t>font {</a:t>
            </a:r>
          </a:p>
          <a:p>
            <a:pPr marL="0" indent="0" defTabSz="450850">
              <a:buNone/>
            </a:pPr>
            <a:r>
              <a:rPr lang="en-GB" b="1" dirty="0"/>
              <a:t>	</a:t>
            </a:r>
            <a:r>
              <a:rPr lang="en-GB" b="1" dirty="0" smtClean="0"/>
              <a:t>	family: Kayak;</a:t>
            </a:r>
          </a:p>
          <a:p>
            <a:pPr marL="0" indent="0" defTabSz="450850">
              <a:buNone/>
            </a:pPr>
            <a:r>
              <a:rPr lang="en-GB" b="1" dirty="0"/>
              <a:t> 	</a:t>
            </a:r>
            <a:r>
              <a:rPr lang="en-GB" b="1" dirty="0" smtClean="0"/>
              <a:t>	size: 1.2em;</a:t>
            </a:r>
          </a:p>
          <a:p>
            <a:pPr marL="0" indent="0" defTabSz="450850">
              <a:buNone/>
            </a:pPr>
            <a:r>
              <a:rPr lang="en-GB" b="1" dirty="0"/>
              <a:t>	</a:t>
            </a:r>
            <a:r>
              <a:rPr lang="en-GB" b="1" dirty="0" smtClean="0"/>
              <a:t>	weight: bold;</a:t>
            </a:r>
          </a:p>
          <a:p>
            <a:pPr marL="0" indent="0" defTabSz="450850">
              <a:buNone/>
            </a:pPr>
            <a:r>
              <a:rPr lang="en-GB" b="1" dirty="0"/>
              <a:t>	}</a:t>
            </a:r>
            <a:endParaRPr lang="en-GB" b="1" dirty="0" smtClean="0"/>
          </a:p>
          <a:p>
            <a:pPr marL="0" indent="0" defTabSz="450850">
              <a:buNone/>
            </a:pPr>
            <a:r>
              <a:rPr lang="en-GB" b="1" dirty="0"/>
              <a:t>}</a:t>
            </a:r>
            <a:endParaRPr lang="en-GB" b="1" dirty="0" smtClean="0"/>
          </a:p>
          <a:p>
            <a:pPr defTabSz="450850"/>
            <a:endParaRPr lang="en-GB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056" y="1773936"/>
            <a:ext cx="3610744" cy="462381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defTabSz="450850">
              <a:buNone/>
            </a:pPr>
            <a:r>
              <a:rPr lang="en-GB" b="1" dirty="0"/>
              <a:t>header </a:t>
            </a:r>
            <a:r>
              <a:rPr lang="en-GB" b="1" dirty="0" smtClean="0"/>
              <a:t>{</a:t>
            </a:r>
          </a:p>
          <a:p>
            <a:pPr marL="0" indent="0" defTabSz="450850">
              <a:buNone/>
            </a:pPr>
            <a:endParaRPr lang="en-GB" b="1" dirty="0"/>
          </a:p>
          <a:p>
            <a:pPr marL="0" indent="0" defTabSz="450850">
              <a:buNone/>
            </a:pPr>
            <a:r>
              <a:rPr lang="en-GB" b="1" dirty="0"/>
              <a:t>	</a:t>
            </a:r>
            <a:r>
              <a:rPr lang="en-GB" b="1" dirty="0" smtClean="0"/>
              <a:t>font-family</a:t>
            </a:r>
            <a:r>
              <a:rPr lang="en-GB" b="1" dirty="0"/>
              <a:t>: Kayak</a:t>
            </a:r>
            <a:r>
              <a:rPr lang="en-GB" b="1" dirty="0" smtClean="0"/>
              <a:t>;</a:t>
            </a:r>
            <a:br>
              <a:rPr lang="en-GB" b="1" dirty="0" smtClean="0"/>
            </a:br>
            <a:r>
              <a:rPr lang="en-GB" b="1" dirty="0" smtClean="0"/>
              <a:t>	font-size</a:t>
            </a:r>
            <a:r>
              <a:rPr lang="en-GB" b="1" dirty="0"/>
              <a:t>: 1.2em</a:t>
            </a:r>
            <a:r>
              <a:rPr lang="en-GB" b="1" dirty="0" smtClean="0"/>
              <a:t>;</a:t>
            </a:r>
          </a:p>
          <a:p>
            <a:pPr marL="0" indent="0" defTabSz="450850">
              <a:buNone/>
            </a:pPr>
            <a:r>
              <a:rPr lang="en-GB" b="1" dirty="0"/>
              <a:t>	</a:t>
            </a:r>
            <a:r>
              <a:rPr lang="en-GB" b="1" dirty="0" smtClean="0"/>
              <a:t>font-weight</a:t>
            </a:r>
            <a:r>
              <a:rPr lang="en-GB" b="1" dirty="0"/>
              <a:t>: bold</a:t>
            </a:r>
            <a:r>
              <a:rPr lang="en-GB" b="1" dirty="0" smtClean="0"/>
              <a:t>;</a:t>
            </a:r>
            <a:endParaRPr lang="en-GB" b="1" dirty="0"/>
          </a:p>
          <a:p>
            <a:pPr marL="0" indent="0" defTabSz="450850">
              <a:buNone/>
            </a:pPr>
            <a:endParaRPr lang="en-GB" b="1" dirty="0" smtClean="0"/>
          </a:p>
          <a:p>
            <a:pPr marL="0" indent="0" defTabSz="450850">
              <a:buNone/>
            </a:pPr>
            <a:r>
              <a:rPr lang="en-GB" b="1" dirty="0" smtClean="0"/>
              <a:t>}</a:t>
            </a:r>
            <a:endParaRPr lang="en-GB" b="1" dirty="0"/>
          </a:p>
          <a:p>
            <a:endParaRPr lang="en-GB" b="1" dirty="0"/>
          </a:p>
        </p:txBody>
      </p:sp>
      <p:sp>
        <p:nvSpPr>
          <p:cNvPr id="5" name="Right Arrow 4"/>
          <p:cNvSpPr/>
          <p:nvPr/>
        </p:nvSpPr>
        <p:spPr>
          <a:xfrm>
            <a:off x="3923928" y="3284984"/>
            <a:ext cx="1296144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15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Partials and Imports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Server-side includes for CSS</a:t>
            </a:r>
          </a:p>
          <a:p>
            <a:pPr>
              <a:lnSpc>
                <a:spcPct val="150000"/>
              </a:lnSpc>
            </a:pPr>
            <a:r>
              <a:rPr lang="en-GB" dirty="0" smtClean="0"/>
              <a:t>Partial filenames start with an underscore</a:t>
            </a:r>
            <a:endParaRPr lang="en-GB" dirty="0"/>
          </a:p>
          <a:p>
            <a:pPr lvl="1">
              <a:lnSpc>
                <a:spcPct val="150000"/>
              </a:lnSpc>
            </a:pPr>
            <a:r>
              <a:rPr lang="en-GB" b="1" dirty="0" smtClean="0"/>
              <a:t>_</a:t>
            </a:r>
            <a:r>
              <a:rPr lang="en-GB" b="1" dirty="0" err="1" smtClean="0"/>
              <a:t>colorscheme.scss</a:t>
            </a:r>
            <a:endParaRPr lang="en-GB" b="1" dirty="0" smtClean="0"/>
          </a:p>
          <a:p>
            <a:pPr>
              <a:lnSpc>
                <a:spcPct val="150000"/>
              </a:lnSpc>
            </a:pPr>
            <a:r>
              <a:rPr lang="en-GB" dirty="0" smtClean="0"/>
              <a:t>And then you import them:</a:t>
            </a:r>
          </a:p>
          <a:p>
            <a:pPr lvl="1">
              <a:lnSpc>
                <a:spcPct val="150000"/>
              </a:lnSpc>
            </a:pPr>
            <a:r>
              <a:rPr lang="en-GB" b="1" dirty="0" smtClean="0"/>
              <a:t>import(</a:t>
            </a:r>
            <a:r>
              <a:rPr lang="en-GB" b="1" dirty="0" err="1" smtClean="0"/>
              <a:t>colorscheme</a:t>
            </a:r>
            <a:r>
              <a:rPr lang="en-GB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GB" dirty="0" smtClean="0"/>
              <a:t>(underscore and file extension not required)</a:t>
            </a:r>
          </a:p>
          <a:p>
            <a:pPr marL="118872" indent="0">
              <a:lnSpc>
                <a:spcPct val="15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4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Mixins</a:t>
            </a:r>
            <a:endParaRPr lang="en-GB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33912" y="2276872"/>
            <a:ext cx="6724231" cy="405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180000" tIns="180000" rIns="180000" bIns="180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mixin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border-radius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webkit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-border-radius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moz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-border-radius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-border-radius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99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border-radius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4455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.box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@include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3C5D5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border-radius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10px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4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Inheritance and @extends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0" y="1772816"/>
            <a:ext cx="4214570" cy="2210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180000" tIns="180000" rIns="180000" bIns="18000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400" b="1" dirty="0">
                <a:solidFill>
                  <a:srgbClr val="445588"/>
                </a:solidFill>
              </a:rPr>
              <a:t>.message</a:t>
            </a:r>
            <a:r>
              <a:rPr lang="en-GB" sz="2400" dirty="0"/>
              <a:t> {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	</a:t>
            </a:r>
            <a:r>
              <a:rPr lang="en-GB" sz="2400" b="1" dirty="0" smtClean="0">
                <a:solidFill>
                  <a:srgbClr val="990000"/>
                </a:solidFill>
              </a:rPr>
              <a:t>border</a:t>
            </a:r>
            <a:r>
              <a:rPr lang="en-GB" sz="2400" dirty="0"/>
              <a:t>: </a:t>
            </a:r>
            <a:r>
              <a:rPr lang="en-GB" sz="2400" dirty="0">
                <a:solidFill>
                  <a:srgbClr val="009999"/>
                </a:solidFill>
              </a:rPr>
              <a:t>1px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0086B3"/>
                </a:solidFill>
              </a:rPr>
              <a:t>solid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009999"/>
                </a:solidFill>
              </a:rPr>
              <a:t>#ccc</a:t>
            </a:r>
            <a:r>
              <a:rPr lang="en-GB" sz="2400" dirty="0"/>
              <a:t>;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	</a:t>
            </a:r>
            <a:r>
              <a:rPr lang="en-GB" sz="2400" b="1" dirty="0" smtClean="0">
                <a:solidFill>
                  <a:srgbClr val="990000"/>
                </a:solidFill>
              </a:rPr>
              <a:t>padding</a:t>
            </a:r>
            <a:r>
              <a:rPr lang="en-GB" sz="2400" dirty="0"/>
              <a:t>: </a:t>
            </a:r>
            <a:r>
              <a:rPr lang="en-GB" sz="2400" dirty="0">
                <a:solidFill>
                  <a:srgbClr val="009999"/>
                </a:solidFill>
              </a:rPr>
              <a:t>10px</a:t>
            </a:r>
            <a:r>
              <a:rPr lang="en-GB" sz="2400" dirty="0"/>
              <a:t>;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	</a:t>
            </a:r>
            <a:r>
              <a:rPr lang="en-GB" sz="2400" b="1" dirty="0" err="1" smtClean="0">
                <a:solidFill>
                  <a:srgbClr val="990000"/>
                </a:solidFill>
              </a:rPr>
              <a:t>color</a:t>
            </a:r>
            <a:r>
              <a:rPr lang="en-GB" sz="2400" dirty="0"/>
              <a:t>: </a:t>
            </a:r>
            <a:r>
              <a:rPr lang="en-GB" sz="2400" dirty="0">
                <a:solidFill>
                  <a:srgbClr val="009999"/>
                </a:solidFill>
              </a:rPr>
              <a:t>#333</a:t>
            </a:r>
            <a:r>
              <a:rPr lang="en-GB" sz="2400" dirty="0"/>
              <a:t>; </a:t>
            </a:r>
            <a:endParaRPr lang="en-GB" sz="2400" dirty="0" smtClean="0"/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sz="2400" dirty="0" smtClean="0"/>
              <a:t>} 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5148080" y="1916832"/>
            <a:ext cx="3995920" cy="3687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180000" tIns="180000" rIns="180000" bIns="180000" numCol="1" rtlCol="0" anchor="ctr" anchorCtr="0" compatLnSpc="1">
            <a:prstTxWarp prst="textNoShape">
              <a:avLst/>
            </a:prstTxWarp>
            <a:sp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 2"/>
              <a:buNone/>
            </a:pPr>
            <a:r>
              <a:rPr lang="en-GB" sz="2400" b="1" dirty="0" smtClean="0">
                <a:solidFill>
                  <a:srgbClr val="445588"/>
                </a:solidFill>
              </a:rPr>
              <a:t>.success</a:t>
            </a:r>
            <a:r>
              <a:rPr lang="en-GB" sz="2400" dirty="0" smtClean="0"/>
              <a:t> { </a:t>
            </a:r>
            <a:br>
              <a:rPr lang="en-GB" sz="2400" dirty="0" smtClean="0"/>
            </a:br>
            <a:r>
              <a:rPr lang="en-GB" sz="2400" dirty="0" smtClean="0"/>
              <a:t>	</a:t>
            </a:r>
            <a:r>
              <a:rPr lang="en-GB" sz="2400" b="1" dirty="0" smtClean="0">
                <a:solidFill>
                  <a:srgbClr val="000000"/>
                </a:solidFill>
              </a:rPr>
              <a:t>@extend</a:t>
            </a:r>
            <a:r>
              <a:rPr lang="en-GB" sz="2400" dirty="0" smtClean="0"/>
              <a:t> </a:t>
            </a:r>
            <a:r>
              <a:rPr lang="en-GB" sz="2400" b="1" dirty="0" smtClean="0">
                <a:solidFill>
                  <a:srgbClr val="445588"/>
                </a:solidFill>
              </a:rPr>
              <a:t>.message</a:t>
            </a:r>
            <a:r>
              <a:rPr lang="en-GB" sz="2400" dirty="0" smtClean="0"/>
              <a:t>; </a:t>
            </a:r>
            <a:br>
              <a:rPr lang="en-GB" sz="2400" dirty="0" smtClean="0"/>
            </a:br>
            <a:r>
              <a:rPr lang="en-GB" sz="2400" dirty="0" smtClean="0"/>
              <a:t>	</a:t>
            </a:r>
            <a:r>
              <a:rPr lang="en-GB" sz="2400" b="1" dirty="0" smtClean="0">
                <a:solidFill>
                  <a:srgbClr val="990000"/>
                </a:solidFill>
              </a:rPr>
              <a:t>border-</a:t>
            </a:r>
            <a:r>
              <a:rPr lang="en-GB" sz="2400" b="1" dirty="0" err="1" smtClean="0">
                <a:solidFill>
                  <a:srgbClr val="990000"/>
                </a:solidFill>
              </a:rPr>
              <a:t>color</a:t>
            </a:r>
            <a:r>
              <a:rPr lang="en-GB" sz="2400" dirty="0" smtClean="0"/>
              <a:t>: </a:t>
            </a:r>
            <a:r>
              <a:rPr lang="en-GB" sz="2400" dirty="0" smtClean="0">
                <a:solidFill>
                  <a:srgbClr val="008080"/>
                </a:solidFill>
              </a:rPr>
              <a:t>green</a:t>
            </a:r>
            <a:r>
              <a:rPr lang="en-GB" sz="2400" dirty="0" smtClean="0"/>
              <a:t>; </a:t>
            </a:r>
            <a:br>
              <a:rPr lang="en-GB" sz="2400" dirty="0" smtClean="0"/>
            </a:br>
            <a:r>
              <a:rPr lang="en-GB" sz="2400" dirty="0" smtClean="0"/>
              <a:t>}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 2"/>
              <a:buNone/>
            </a:pPr>
            <a:endParaRPr lang="en-GB" sz="2400" dirty="0" smtClean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 2"/>
              <a:buNone/>
            </a:pPr>
            <a:r>
              <a:rPr lang="en-GB" sz="2400" dirty="0" smtClean="0"/>
              <a:t> </a:t>
            </a:r>
            <a:r>
              <a:rPr lang="en-GB" sz="2400" b="1" dirty="0" smtClean="0">
                <a:solidFill>
                  <a:srgbClr val="445588"/>
                </a:solidFill>
              </a:rPr>
              <a:t>.error</a:t>
            </a:r>
            <a:r>
              <a:rPr lang="en-GB" sz="2400" dirty="0" smtClean="0"/>
              <a:t> {</a:t>
            </a:r>
            <a:br>
              <a:rPr lang="en-GB" sz="2400" dirty="0" smtClean="0"/>
            </a:br>
            <a:r>
              <a:rPr lang="en-GB" sz="2400" dirty="0" smtClean="0"/>
              <a:t>	</a:t>
            </a:r>
            <a:r>
              <a:rPr lang="en-GB" sz="2400" b="1" dirty="0" smtClean="0">
                <a:solidFill>
                  <a:srgbClr val="000000"/>
                </a:solidFill>
              </a:rPr>
              <a:t>@extend</a:t>
            </a:r>
            <a:r>
              <a:rPr lang="en-GB" sz="2400" dirty="0" smtClean="0"/>
              <a:t> </a:t>
            </a:r>
            <a:r>
              <a:rPr lang="en-GB" sz="2400" b="1" dirty="0" smtClean="0">
                <a:solidFill>
                  <a:srgbClr val="445588"/>
                </a:solidFill>
              </a:rPr>
              <a:t>.message</a:t>
            </a:r>
            <a:r>
              <a:rPr lang="en-GB" sz="2400" dirty="0" smtClean="0"/>
              <a:t>; </a:t>
            </a:r>
            <a:br>
              <a:rPr lang="en-GB" sz="2400" dirty="0" smtClean="0"/>
            </a:br>
            <a:r>
              <a:rPr lang="en-GB" sz="2400" dirty="0" smtClean="0"/>
              <a:t>	</a:t>
            </a:r>
            <a:r>
              <a:rPr lang="en-GB" sz="2400" b="1" dirty="0" smtClean="0">
                <a:solidFill>
                  <a:srgbClr val="990000"/>
                </a:solidFill>
              </a:rPr>
              <a:t>border-</a:t>
            </a:r>
            <a:r>
              <a:rPr lang="en-GB" sz="2400" b="1" dirty="0" err="1" smtClean="0">
                <a:solidFill>
                  <a:srgbClr val="990000"/>
                </a:solidFill>
              </a:rPr>
              <a:t>color</a:t>
            </a:r>
            <a:r>
              <a:rPr lang="en-GB" sz="2400" dirty="0" smtClean="0"/>
              <a:t>: </a:t>
            </a:r>
            <a:r>
              <a:rPr lang="en-GB" sz="2400" dirty="0" smtClean="0">
                <a:solidFill>
                  <a:srgbClr val="008080"/>
                </a:solidFill>
              </a:rPr>
              <a:t>red</a:t>
            </a:r>
            <a:r>
              <a:rPr lang="en-GB" sz="2400" dirty="0" smtClean="0"/>
              <a:t>;</a:t>
            </a:r>
            <a:br>
              <a:rPr lang="en-GB" sz="2400" dirty="0" smtClean="0"/>
            </a:br>
            <a:r>
              <a:rPr lang="en-GB" sz="2400" dirty="0" smtClean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3215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Live Demo Of SASS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92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000" y="6318332"/>
            <a:ext cx="864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</a:rPr>
              <a:t>(Full adder image from http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-GB" sz="1200" dirty="0" smtClean="0">
                <a:solidFill>
                  <a:schemeClr val="bg1">
                    <a:lumMod val="50000"/>
                  </a:schemeClr>
                </a:solidFill>
              </a:rPr>
              <a:t>www.ccs.neu.edu/course/cs1800/15S/videos.html)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30" name="Picture 6" descr="http://www.ccs.neu.edu/course/cs1800/15S/graphics/full_ad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0" y="729000"/>
            <a:ext cx="8610901" cy="44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47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"I'm working on a script..."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57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2000" y="189000"/>
            <a:ext cx="8640000" cy="5759999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There  are </a:t>
            </a:r>
            <a:br>
              <a:rPr lang="en-GB" dirty="0" smtClean="0"/>
            </a:br>
            <a:r>
              <a:rPr lang="en-GB" sz="5400" dirty="0" smtClean="0"/>
              <a:t>over</a:t>
            </a:r>
            <a:r>
              <a:rPr lang="en-GB" dirty="0" smtClean="0"/>
              <a:t>     </a:t>
            </a:r>
            <a:r>
              <a:rPr lang="en-GB" sz="19900" dirty="0" smtClean="0"/>
              <a:t>400</a:t>
            </a:r>
            <a:r>
              <a:rPr lang="en-GB" sz="8800" dirty="0" smtClean="0"/>
              <a:t> </a:t>
            </a:r>
            <a:br>
              <a:rPr lang="en-GB" sz="8800" dirty="0" smtClean="0"/>
            </a:br>
            <a:r>
              <a:rPr lang="en-GB" dirty="0" smtClean="0"/>
              <a:t>languages that        </a:t>
            </a:r>
            <a:br>
              <a:rPr lang="en-GB" dirty="0" smtClean="0"/>
            </a:b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sz="6000" dirty="0" smtClean="0"/>
              <a:t>"compile to </a:t>
            </a:r>
            <a:r>
              <a:rPr lang="en-GB" sz="7200" dirty="0" smtClean="0"/>
              <a:t>JavaScript</a:t>
            </a:r>
            <a:r>
              <a:rPr lang="en-GB" sz="6000" dirty="0" smtClean="0"/>
              <a:t>"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52000" y="6294029"/>
            <a:ext cx="86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https://github.com/jashkenas/coffeescript/wiki/List-of-languages-that-compile-to-JS</a:t>
            </a:r>
          </a:p>
        </p:txBody>
      </p:sp>
    </p:spTree>
    <p:extLst>
      <p:ext uri="{BB962C8B-B14F-4D97-AF65-F5344CB8AC3E}">
        <p14:creationId xmlns:p14="http://schemas.microsoft.com/office/powerpoint/2010/main" val="2315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"/>
            <a:ext cx="10037095" cy="68490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792000" y="3789000"/>
            <a:ext cx="8100000" cy="2520000"/>
          </a:xfrm>
          <a:prstGeom prst="wedgeRoundRectCallout">
            <a:avLst>
              <a:gd name="adj1" fmla="val -29749"/>
              <a:gd name="adj2" fmla="val -1009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$HODOR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hhodor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Hodor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!?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Hodor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!?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oHooodorrhodor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orHodor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!?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 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HoDoRHoDoR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{ </a:t>
            </a:r>
            <a:b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hodor.hod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en-US" sz="2000" b="1" dirty="0" err="1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Hhodor</a:t>
            </a:r>
            <a:r>
              <a:rPr lang="en-US" altLang="en-US" sz="2000" b="1" dirty="0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altLang="en-US" sz="2000" b="1" dirty="0" err="1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Hodor</a:t>
            </a:r>
            <a:r>
              <a:rPr lang="en-US" altLang="en-US" sz="2000" b="1" dirty="0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!? </a:t>
            </a:r>
            <a:r>
              <a:rPr lang="en-US" altLang="en-US" sz="2000" b="1" dirty="0" err="1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Hodor</a:t>
            </a:r>
            <a:r>
              <a:rPr lang="en-US" altLang="en-US" sz="2000" b="1" dirty="0" smtClean="0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!?'</a:t>
            </a:r>
            <a:br>
              <a:rPr lang="en-US" altLang="en-US" sz="2000" b="1" dirty="0" smtClean="0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 smtClean="0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+ 'o </a:t>
            </a:r>
            <a:r>
              <a:rPr lang="en-US" altLang="en-US" sz="2000" b="1" dirty="0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HODOR!? </a:t>
            </a:r>
            <a:r>
              <a:rPr lang="en-US" altLang="en-US" sz="2000" b="1" dirty="0" err="1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orHodor</a:t>
            </a:r>
            <a:r>
              <a:rPr lang="en-US" altLang="en-US" sz="2000" b="1" dirty="0">
                <a:solidFill>
                  <a:srgbClr val="1836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!? d!'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b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hhodor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Hodor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!?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Hodor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!?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oHooodorrhodor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orHodor</a:t>
            </a:r>
            <a:r>
              <a:rPr lang="en-US" altLang="en-US" sz="2000" b="1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!?</a:t>
            </a:r>
            <a:r>
              <a:rPr lang="en-US" altLang="en-US" sz="2000" b="1" dirty="0">
                <a:solidFill>
                  <a:srgbClr val="3333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d();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085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CoffeeScript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8872" indent="0">
              <a:buNone/>
            </a:pPr>
            <a:r>
              <a:rPr lang="en-GB" sz="3600" dirty="0"/>
              <a:t>"</a:t>
            </a:r>
            <a:r>
              <a:rPr lang="en-GB" sz="3600" b="1" dirty="0" smtClean="0"/>
              <a:t>JavaScript</a:t>
            </a:r>
            <a:r>
              <a:rPr lang="en-GB" sz="3600" dirty="0" smtClean="0"/>
              <a:t> </a:t>
            </a:r>
            <a:r>
              <a:rPr lang="en-GB" sz="3600" dirty="0"/>
              <a:t>has </a:t>
            </a:r>
            <a:r>
              <a:rPr lang="en-GB" sz="3600" b="1" dirty="0"/>
              <a:t>always</a:t>
            </a:r>
            <a:r>
              <a:rPr lang="en-GB" sz="3600" dirty="0"/>
              <a:t> had a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	</a:t>
            </a:r>
            <a:r>
              <a:rPr lang="en-GB" sz="4800" b="1" dirty="0" smtClean="0"/>
              <a:t>gorgeous </a:t>
            </a:r>
            <a:r>
              <a:rPr lang="en-GB" sz="4800" b="1" dirty="0"/>
              <a:t>heart</a:t>
            </a:r>
            <a:r>
              <a:rPr lang="en-GB" sz="3600" dirty="0"/>
              <a:t>.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      </a:t>
            </a:r>
            <a:r>
              <a:rPr lang="en-GB" sz="5400" b="1" dirty="0" err="1" smtClean="0"/>
              <a:t>CoffeeScript</a:t>
            </a:r>
            <a:r>
              <a:rPr lang="en-GB" sz="5400" dirty="0" smtClean="0"/>
              <a:t> </a:t>
            </a:r>
            <a:r>
              <a:rPr lang="en-GB" sz="3600" dirty="0"/>
              <a:t>is an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			attempt to </a:t>
            </a:r>
            <a:r>
              <a:rPr lang="en-GB" sz="3600" dirty="0"/>
              <a:t>expose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	the </a:t>
            </a:r>
            <a:r>
              <a:rPr lang="en-GB" sz="4800" b="1" dirty="0">
                <a:solidFill>
                  <a:schemeClr val="accent5">
                    <a:lumMod val="75000"/>
                  </a:schemeClr>
                </a:solidFill>
              </a:rPr>
              <a:t>good parts</a:t>
            </a:r>
            <a:r>
              <a:rPr lang="en-GB" sz="4800" b="1" dirty="0"/>
              <a:t> of JavaScript</a:t>
            </a:r>
            <a:r>
              <a:rPr lang="en-GB" sz="4000" dirty="0"/>
              <a:t>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		in </a:t>
            </a:r>
            <a:r>
              <a:rPr lang="en-GB" sz="3600" dirty="0"/>
              <a:t>a simple way</a:t>
            </a:r>
            <a:r>
              <a:rPr lang="en-GB" sz="3600" dirty="0" smtClean="0"/>
              <a:t>."</a:t>
            </a:r>
            <a:endParaRPr lang="en-GB" sz="3600" dirty="0"/>
          </a:p>
        </p:txBody>
      </p:sp>
      <p:sp>
        <p:nvSpPr>
          <p:cNvPr id="4" name="Heart 3"/>
          <p:cNvSpPr/>
          <p:nvPr/>
        </p:nvSpPr>
        <p:spPr>
          <a:xfrm rot="2248395">
            <a:off x="6661460" y="1993883"/>
            <a:ext cx="1440000" cy="1440000"/>
          </a:xfrm>
          <a:prstGeom prst="hear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523999" y="3696759"/>
            <a:ext cx="162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(</a:t>
            </a:r>
            <a:r>
              <a:rPr lang="en-GB" sz="2400" b="1" dirty="0" smtClean="0">
                <a:solidFill>
                  <a:srgbClr val="C00000"/>
                </a:solidFill>
              </a:rPr>
              <a:t>gorgeous</a:t>
            </a:r>
            <a:r>
              <a:rPr lang="en-GB" b="1" dirty="0" smtClean="0">
                <a:solidFill>
                  <a:srgbClr val="C00000"/>
                </a:solidFill>
              </a:rPr>
              <a:t>)</a:t>
            </a:r>
            <a:endParaRPr lang="en-GB" b="1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632000" y="3249000"/>
            <a:ext cx="180000" cy="4743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TypeScript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 algn="ctr">
              <a:buNone/>
            </a:pPr>
            <a:r>
              <a:rPr lang="en-GB" sz="4000" dirty="0" smtClean="0"/>
              <a:t>"</a:t>
            </a:r>
            <a:r>
              <a:rPr lang="en-GB" sz="4800" b="1" dirty="0" smtClean="0"/>
              <a:t>... a</a:t>
            </a: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5400" b="1" dirty="0" smtClean="0"/>
              <a:t> </a:t>
            </a:r>
            <a:r>
              <a:rPr lang="en-GB" sz="7200" b="1" dirty="0"/>
              <a:t>typed superset </a:t>
            </a:r>
            <a:r>
              <a:rPr lang="en-GB" sz="5400" b="1" dirty="0" smtClean="0"/>
              <a:t>of	</a:t>
            </a:r>
            <a:br>
              <a:rPr lang="en-GB" sz="5400" b="1" dirty="0" smtClean="0"/>
            </a:br>
            <a:r>
              <a:rPr lang="en-GB" sz="5400" b="1" dirty="0" smtClean="0"/>
              <a:t>	</a:t>
            </a:r>
            <a:r>
              <a:rPr lang="en-GB" sz="11500" b="1" dirty="0" smtClean="0"/>
              <a:t>JavaScript </a:t>
            </a:r>
            <a:r>
              <a:rPr lang="en-GB" sz="5400" b="1" dirty="0" smtClean="0"/>
              <a:t/>
            </a:r>
            <a:br>
              <a:rPr lang="en-GB" sz="5400" b="1" dirty="0" smtClean="0"/>
            </a:br>
            <a:r>
              <a:rPr lang="en-GB" sz="4000" dirty="0" smtClean="0"/>
              <a:t>that </a:t>
            </a:r>
            <a:r>
              <a:rPr lang="en-GB" sz="4000" dirty="0"/>
              <a:t>compiles to </a:t>
            </a:r>
            <a:r>
              <a:rPr lang="en-GB" sz="4000" b="1" dirty="0"/>
              <a:t>plain JavaScript</a:t>
            </a:r>
            <a:r>
              <a:rPr lang="en-GB" sz="4000" dirty="0" smtClean="0"/>
              <a:t>."</a:t>
            </a:r>
            <a:endParaRPr lang="en-GB" sz="4000" dirty="0"/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686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5346" y="369000"/>
            <a:ext cx="6840000" cy="1938992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greet(name) {</a:t>
            </a:r>
          </a:p>
          <a:p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return("Hello " + name);</a:t>
            </a:r>
          </a:p>
          <a:p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GB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greet("NDC Oslo");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8693" y="3587932"/>
            <a:ext cx="6840000" cy="3046988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t"/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class Greeter {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/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constructor()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{ }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/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greet(name : string)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/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return "Hello "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+ </a:t>
            </a:r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name;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/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/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};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/>
            <a:r>
              <a:rPr lang="en-GB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var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 greeter = new Greeter</a:t>
            </a:r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("NDC Oslo");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/>
            <a:r>
              <a:rPr lang="en-GB" sz="24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greeter.greet</a:t>
            </a:r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  <a:endParaRPr lang="en-GB" sz="24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2000" y="2529000"/>
            <a:ext cx="6826693" cy="830997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greet = name -&gt; "Hello " + name;</a:t>
            </a:r>
          </a:p>
          <a:p>
            <a:r>
              <a:rPr lang="en-GB" sz="2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greet("NDC Oslo")</a:t>
            </a:r>
            <a:endParaRPr lang="en-GB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" y="0"/>
            <a:ext cx="9132000" cy="68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02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SASS Build Chain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732000" y="2674800"/>
            <a:ext cx="2160000" cy="2160000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Plain</a:t>
            </a:r>
          </a:p>
          <a:p>
            <a:pPr algn="ctr"/>
            <a:r>
              <a:rPr lang="en-GB" sz="3200" b="1" dirty="0" smtClean="0"/>
              <a:t>Old</a:t>
            </a:r>
          </a:p>
          <a:p>
            <a:pPr algn="ctr"/>
            <a:r>
              <a:rPr lang="en-GB" sz="3200" b="1" dirty="0" smtClean="0"/>
              <a:t>CSS</a:t>
            </a:r>
            <a:endParaRPr lang="en-GB" sz="3200" b="1" dirty="0"/>
          </a:p>
        </p:txBody>
      </p:sp>
      <p:sp>
        <p:nvSpPr>
          <p:cNvPr id="5" name="Right Arrow 4"/>
          <p:cNvSpPr/>
          <p:nvPr/>
        </p:nvSpPr>
        <p:spPr>
          <a:xfrm>
            <a:off x="2412000" y="2709000"/>
            <a:ext cx="4320000" cy="2160000"/>
          </a:xfrm>
          <a:prstGeom prst="rightArrow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SASS </a:t>
            </a:r>
            <a:r>
              <a:rPr lang="en-GB" sz="2800" b="1" dirty="0" err="1" smtClean="0"/>
              <a:t>Preprocessor</a:t>
            </a:r>
            <a:endParaRPr lang="en-GB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52000" y="2709000"/>
            <a:ext cx="2160000" cy="2160000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SASS</a:t>
            </a:r>
          </a:p>
          <a:p>
            <a:pPr algn="ctr"/>
            <a:r>
              <a:rPr lang="en-GB" sz="3200" b="1" dirty="0" smtClean="0"/>
              <a:t>Source </a:t>
            </a:r>
          </a:p>
          <a:p>
            <a:pPr algn="ctr"/>
            <a:r>
              <a:rPr lang="en-GB" sz="3200" b="1" dirty="0" smtClean="0"/>
              <a:t>File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59692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SASS Build Chain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732000" y="2674800"/>
            <a:ext cx="2160000" cy="2160000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Plain</a:t>
            </a:r>
          </a:p>
          <a:p>
            <a:pPr algn="ctr"/>
            <a:r>
              <a:rPr lang="en-GB" sz="3200" b="1" dirty="0" smtClean="0"/>
              <a:t>Old</a:t>
            </a:r>
          </a:p>
          <a:p>
            <a:pPr algn="ctr"/>
            <a:r>
              <a:rPr lang="en-GB" sz="3200" b="1" dirty="0" smtClean="0"/>
              <a:t>CSS</a:t>
            </a:r>
            <a:endParaRPr lang="en-GB" sz="3200" b="1" dirty="0"/>
          </a:p>
        </p:txBody>
      </p:sp>
      <p:sp>
        <p:nvSpPr>
          <p:cNvPr id="5" name="Right Arrow 4"/>
          <p:cNvSpPr/>
          <p:nvPr/>
        </p:nvSpPr>
        <p:spPr>
          <a:xfrm>
            <a:off x="2412000" y="3069000"/>
            <a:ext cx="1440000" cy="1440000"/>
          </a:xfrm>
          <a:prstGeom prst="rightArrow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52000" y="2709000"/>
            <a:ext cx="2160000" cy="2160000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SASS</a:t>
            </a:r>
          </a:p>
          <a:p>
            <a:pPr algn="ctr"/>
            <a:r>
              <a:rPr lang="en-GB" sz="3200" b="1" dirty="0" smtClean="0"/>
              <a:t>Source </a:t>
            </a:r>
          </a:p>
          <a:p>
            <a:pPr algn="ctr"/>
            <a:r>
              <a:rPr lang="en-GB" sz="3200" b="1" dirty="0" smtClean="0"/>
              <a:t>File</a:t>
            </a:r>
            <a:endParaRPr lang="en-GB" sz="3200" b="1" dirty="0"/>
          </a:p>
        </p:txBody>
      </p:sp>
      <p:pic>
        <p:nvPicPr>
          <p:cNvPr id="8" name="Picture 2" descr="http://upload.wikimedia.org/wikipedia/commons/f/f1/Ruby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00" y="3069000"/>
            <a:ext cx="1314191" cy="13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292000" y="3006756"/>
            <a:ext cx="1440000" cy="1440000"/>
          </a:xfrm>
          <a:prstGeom prst="rightArrow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8279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Visual Studio Support</a:t>
            </a:r>
            <a:endParaRPr lang="en-GB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VS2013 has </a:t>
            </a:r>
            <a:r>
              <a:rPr lang="en-GB" b="1" dirty="0" smtClean="0"/>
              <a:t>editor</a:t>
            </a:r>
            <a:r>
              <a:rPr lang="en-GB" dirty="0" smtClean="0"/>
              <a:t> support for SASS, </a:t>
            </a:r>
            <a:r>
              <a:rPr lang="en-GB" dirty="0" err="1" smtClean="0"/>
              <a:t>TypeScript</a:t>
            </a:r>
            <a:r>
              <a:rPr lang="en-GB" dirty="0" smtClean="0"/>
              <a:t> and </a:t>
            </a:r>
            <a:r>
              <a:rPr lang="en-GB" dirty="0" err="1" smtClean="0"/>
              <a:t>CoffeeScript</a:t>
            </a:r>
            <a:r>
              <a:rPr lang="en-GB" dirty="0" smtClean="0"/>
              <a:t>...</a:t>
            </a:r>
          </a:p>
          <a:p>
            <a:endParaRPr lang="en-GB" dirty="0"/>
          </a:p>
          <a:p>
            <a:r>
              <a:rPr lang="en-GB" dirty="0" smtClean="0"/>
              <a:t>but doesn't compile them.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7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Abstractions All The Way Down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52000" y="5949000"/>
            <a:ext cx="864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01001000 01000101 01001100 01001100 01001111 </a:t>
            </a: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01001111 </a:t>
            </a: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01010011 01001100 01001111 00100001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2000" y="5049000"/>
            <a:ext cx="864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Assembler</a:t>
            </a:r>
            <a:endParaRPr lang="en-GB" sz="3600" dirty="0"/>
          </a:p>
        </p:txBody>
      </p:sp>
      <p:sp>
        <p:nvSpPr>
          <p:cNvPr id="8" name="Rectangle 7"/>
          <p:cNvSpPr/>
          <p:nvPr/>
        </p:nvSpPr>
        <p:spPr>
          <a:xfrm>
            <a:off x="280968" y="4149000"/>
            <a:ext cx="8611032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C</a:t>
            </a:r>
            <a:endParaRPr lang="en-GB" sz="3600" dirty="0"/>
          </a:p>
        </p:txBody>
      </p:sp>
      <p:sp>
        <p:nvSpPr>
          <p:cNvPr id="9" name="Rectangle 8"/>
          <p:cNvSpPr/>
          <p:nvPr/>
        </p:nvSpPr>
        <p:spPr>
          <a:xfrm>
            <a:off x="252000" y="3249000"/>
            <a:ext cx="270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Windows</a:t>
            </a:r>
            <a:endParaRPr lang="en-GB" sz="3600" dirty="0"/>
          </a:p>
        </p:txBody>
      </p:sp>
      <p:sp>
        <p:nvSpPr>
          <p:cNvPr id="12" name="Rectangle 11"/>
          <p:cNvSpPr/>
          <p:nvPr/>
        </p:nvSpPr>
        <p:spPr>
          <a:xfrm>
            <a:off x="6192000" y="3244437"/>
            <a:ext cx="2692298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err="1" smtClean="0"/>
              <a:t>MacOS</a:t>
            </a:r>
            <a:endParaRPr lang="en-GB" sz="3600" dirty="0"/>
          </a:p>
        </p:txBody>
      </p:sp>
      <p:sp>
        <p:nvSpPr>
          <p:cNvPr id="13" name="Rectangle 12"/>
          <p:cNvSpPr/>
          <p:nvPr/>
        </p:nvSpPr>
        <p:spPr>
          <a:xfrm>
            <a:off x="3132000" y="3249000"/>
            <a:ext cx="28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Linux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73268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Mindscape Web Workbench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809000"/>
            <a:ext cx="7352178" cy="38784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2000" y="6035914"/>
            <a:ext cx="565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/>
              <a:t>http://www.mindscapehq.com/</a:t>
            </a:r>
          </a:p>
        </p:txBody>
      </p:sp>
    </p:spTree>
    <p:extLst>
      <p:ext uri="{BB962C8B-B14F-4D97-AF65-F5344CB8AC3E}">
        <p14:creationId xmlns:p14="http://schemas.microsoft.com/office/powerpoint/2010/main" val="254861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TypeScript</a:t>
            </a:r>
            <a:r>
              <a:rPr lang="en-GB" dirty="0" smtClean="0"/>
              <a:t> Compiler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52000" y="2709000"/>
            <a:ext cx="864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INSTALL: 	</a:t>
            </a:r>
            <a:r>
              <a:rPr lang="en-GB" sz="32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install –g typescript</a:t>
            </a:r>
            <a:r>
              <a:rPr lang="en-GB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3200" dirty="0" smtClean="0"/>
              <a:t>COMPILE: 	</a:t>
            </a:r>
            <a:r>
              <a:rPr lang="en-GB" sz="32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tsc</a:t>
            </a:r>
            <a: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32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helloworld.ts</a:t>
            </a:r>
            <a:endParaRPr lang="en-GB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6578" b="17115"/>
          <a:stretch/>
        </p:blipFill>
        <p:spPr>
          <a:xfrm>
            <a:off x="2232000" y="4869000"/>
            <a:ext cx="50482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16578" b="17115"/>
          <a:stretch/>
        </p:blipFill>
        <p:spPr>
          <a:xfrm>
            <a:off x="2232000" y="4869000"/>
            <a:ext cx="5048250" cy="1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CoffeeScript</a:t>
            </a:r>
            <a:r>
              <a:rPr lang="en-GB" dirty="0" smtClean="0"/>
              <a:t> Compiler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52000" y="1989000"/>
            <a:ext cx="864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INSTALL: 	</a:t>
            </a:r>
            <a:r>
              <a:rPr lang="en-GB" sz="32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install –g coffee-script</a:t>
            </a:r>
            <a:r>
              <a:rPr lang="en-GB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3200" dirty="0" smtClean="0"/>
              <a:t>COMPILE: 	</a:t>
            </a:r>
            <a:r>
              <a:rPr lang="en-GB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coffee </a:t>
            </a:r>
            <a: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--</a:t>
            </a:r>
            <a:r>
              <a:rPr lang="en-GB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compile </a:t>
            </a:r>
            <a: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--output</a:t>
            </a:r>
            <a:r>
              <a:rPr lang="en-GB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32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b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GB" sz="32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GB" sz="3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endParaRPr lang="en-GB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4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...but...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3" y="1777576"/>
            <a:ext cx="1831424" cy="18314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26" y="2169001"/>
            <a:ext cx="1133789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68" y="2169001"/>
            <a:ext cx="3031321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033" y="2183592"/>
            <a:ext cx="1060476" cy="10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Bundle Transformer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sz="2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NuGet</a:t>
            </a:r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18872" indent="0">
              <a:buNone/>
            </a:pPr>
            <a:endParaRPr lang="en-GB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PM</a:t>
            </a: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&gt; Install-Package </a:t>
            </a:r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BundleTransformer.SassAndScss</a:t>
            </a:r>
            <a:endParaRPr lang="en-GB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endParaRPr lang="en-GB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PM&gt; Install-Package </a:t>
            </a:r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BundleTransformer.CoffeeScript</a:t>
            </a:r>
            <a:endParaRPr lang="en-GB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endParaRPr lang="en-GB" sz="28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PM&gt; Install-Package </a:t>
            </a:r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BundleTransformer.TypeScript</a:t>
            </a:r>
            <a:endParaRPr lang="en-GB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endParaRPr lang="en-GB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8872" indent="0">
              <a:buNone/>
            </a:pPr>
            <a:endParaRPr lang="en-GB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9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72000" y="2709000"/>
            <a:ext cx="1800000" cy="2520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 smtClean="0"/>
          </a:p>
          <a:p>
            <a:pPr algn="ctr"/>
            <a:endParaRPr lang="en-GB" b="1" dirty="0"/>
          </a:p>
          <a:p>
            <a:pPr algn="ctr"/>
            <a:endParaRPr lang="en-GB" b="1" dirty="0" smtClean="0"/>
          </a:p>
          <a:p>
            <a:pPr algn="ctr"/>
            <a:endParaRPr lang="en-GB" b="1" dirty="0"/>
          </a:p>
          <a:p>
            <a:pPr algn="ctr"/>
            <a:endParaRPr lang="en-GB" b="1" dirty="0" smtClean="0"/>
          </a:p>
          <a:p>
            <a:pPr algn="ctr"/>
            <a:endParaRPr lang="en-GB" b="1" dirty="0"/>
          </a:p>
          <a:p>
            <a:pPr algn="ctr"/>
            <a:r>
              <a:rPr lang="en-GB" b="1" dirty="0" err="1" smtClean="0"/>
              <a:t>IronRuby</a:t>
            </a:r>
            <a:endParaRPr lang="en-GB" b="1" dirty="0" smtClean="0"/>
          </a:p>
          <a:p>
            <a:pPr algn="ctr"/>
            <a:r>
              <a:rPr lang="en-GB" b="1" dirty="0" smtClean="0"/>
              <a:t>(really!)</a:t>
            </a:r>
            <a:endParaRPr lang="en-GB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ASP.NET Request Lifecycle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732000" y="2674800"/>
            <a:ext cx="2160000" cy="2160000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Plain</a:t>
            </a:r>
          </a:p>
          <a:p>
            <a:pPr algn="ctr"/>
            <a:r>
              <a:rPr lang="en-GB" sz="3200" b="1" dirty="0" smtClean="0"/>
              <a:t>Old</a:t>
            </a:r>
          </a:p>
          <a:p>
            <a:pPr algn="ctr"/>
            <a:r>
              <a:rPr lang="en-GB" sz="3200" b="1" dirty="0" smtClean="0"/>
              <a:t>CSS</a:t>
            </a:r>
            <a:endParaRPr lang="en-GB" sz="3200" b="1" dirty="0"/>
          </a:p>
        </p:txBody>
      </p:sp>
      <p:sp>
        <p:nvSpPr>
          <p:cNvPr id="5" name="Right Arrow 4"/>
          <p:cNvSpPr/>
          <p:nvPr/>
        </p:nvSpPr>
        <p:spPr>
          <a:xfrm>
            <a:off x="2412000" y="3069000"/>
            <a:ext cx="1440000" cy="1440000"/>
          </a:xfrm>
          <a:prstGeom prst="rightArrow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252000" y="2709000"/>
            <a:ext cx="2160000" cy="2160000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 smtClean="0"/>
              <a:t>SASS</a:t>
            </a:r>
          </a:p>
          <a:p>
            <a:pPr algn="ctr"/>
            <a:r>
              <a:rPr lang="en-GB" sz="3200" b="1" dirty="0" smtClean="0"/>
              <a:t>Source </a:t>
            </a:r>
          </a:p>
          <a:p>
            <a:pPr algn="ctr"/>
            <a:r>
              <a:rPr lang="en-GB" sz="3200" b="1" dirty="0" smtClean="0"/>
              <a:t>File</a:t>
            </a:r>
            <a:endParaRPr lang="en-GB" sz="3200" b="1" dirty="0"/>
          </a:p>
        </p:txBody>
      </p:sp>
      <p:pic>
        <p:nvPicPr>
          <p:cNvPr id="8" name="Picture 2" descr="http://upload.wikimedia.org/wikipedia/commons/f/f1/Ruby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00" y="3069000"/>
            <a:ext cx="1314191" cy="13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292000" y="3006756"/>
            <a:ext cx="1440000" cy="1440000"/>
          </a:xfrm>
          <a:prstGeom prst="rightArrow">
            <a:avLst/>
          </a:prstGeom>
          <a:ln w="571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08253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Debug vs Release Mode</a:t>
            </a:r>
          </a:p>
          <a:p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Bundle Optimisation</a:t>
            </a:r>
          </a:p>
          <a:p>
            <a:r>
              <a:rPr lang="en-GB" sz="2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Skylight</a:t>
            </a:r>
            <a:endParaRPr lang="en-GB"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5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HTML, JS, CSS: the machine language of the web</a:t>
            </a:r>
          </a:p>
          <a:p>
            <a:endParaRPr lang="en-GB" dirty="0" smtClean="0"/>
          </a:p>
          <a:p>
            <a:r>
              <a:rPr lang="en-GB" dirty="0" smtClean="0"/>
              <a:t>You don't have to write them by hand</a:t>
            </a:r>
          </a:p>
          <a:p>
            <a:endParaRPr lang="en-GB" dirty="0"/>
          </a:p>
          <a:p>
            <a:r>
              <a:rPr lang="en-GB" dirty="0" err="1" smtClean="0"/>
              <a:t>BundleTransformer</a:t>
            </a:r>
            <a:r>
              <a:rPr lang="en-GB" dirty="0" smtClean="0"/>
              <a:t> makes SASS, </a:t>
            </a:r>
            <a:r>
              <a:rPr lang="en-GB" dirty="0" err="1" smtClean="0"/>
              <a:t>CoffeeScript</a:t>
            </a:r>
            <a:r>
              <a:rPr lang="en-GB" dirty="0" smtClean="0"/>
              <a:t> and </a:t>
            </a:r>
            <a:r>
              <a:rPr lang="en-GB" dirty="0" err="1" smtClean="0"/>
              <a:t>TypeScript</a:t>
            </a:r>
            <a:r>
              <a:rPr lang="en-GB" dirty="0"/>
              <a:t> </a:t>
            </a:r>
            <a:r>
              <a:rPr lang="en-GB" dirty="0" smtClean="0"/>
              <a:t>on ASP.NET really easy</a:t>
            </a:r>
          </a:p>
          <a:p>
            <a:endParaRPr lang="en-GB" dirty="0"/>
          </a:p>
          <a:p>
            <a:pPr marL="11887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83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 Feedback?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 algn="ctr">
              <a:buNone/>
            </a:pPr>
            <a:r>
              <a:rPr lang="en-GB" b="1" dirty="0" smtClean="0"/>
              <a:t>Code for today's demo:</a:t>
            </a:r>
          </a:p>
          <a:p>
            <a:pPr marL="118872" indent="0" algn="ctr">
              <a:buNone/>
            </a:pPr>
            <a:endParaRPr lang="en-GB" dirty="0" smtClean="0"/>
          </a:p>
          <a:p>
            <a:pPr marL="118872" indent="0" algn="ctr">
              <a:buNone/>
            </a:pPr>
            <a:r>
              <a:rPr lang="en-GB" dirty="0" smtClean="0"/>
              <a:t>https</a:t>
            </a:r>
            <a:r>
              <a:rPr lang="en-GB" dirty="0"/>
              <a:t>://</a:t>
            </a:r>
            <a:r>
              <a:rPr lang="en-GB" dirty="0" smtClean="0"/>
              <a:t>github.com/dylanbeattie/ndc-oslo-2015</a:t>
            </a:r>
          </a:p>
          <a:p>
            <a:pPr marL="118872" indent="0" algn="ctr">
              <a:buNone/>
            </a:pPr>
            <a:endParaRPr lang="en-GB" dirty="0"/>
          </a:p>
          <a:p>
            <a:pPr marL="118872" indent="0" algn="ctr">
              <a:buNone/>
            </a:pPr>
            <a:r>
              <a:rPr lang="en-GB" b="1" dirty="0" smtClean="0"/>
              <a:t>Questions?</a:t>
            </a:r>
          </a:p>
          <a:p>
            <a:pPr marL="118872" indent="0" algn="ctr">
              <a:buNone/>
            </a:pPr>
            <a:endParaRPr lang="en-GB" dirty="0"/>
          </a:p>
          <a:p>
            <a:pPr marL="118872" indent="0" algn="ctr">
              <a:buNone/>
            </a:pPr>
            <a:r>
              <a:rPr lang="en-GB" dirty="0" smtClean="0"/>
              <a:t>dylan@dylanbeattie.net</a:t>
            </a:r>
          </a:p>
          <a:p>
            <a:pPr marL="118872" indent="0" algn="ctr">
              <a:buNone/>
            </a:pPr>
            <a:r>
              <a:rPr lang="en-GB" dirty="0" smtClean="0"/>
              <a:t>@</a:t>
            </a:r>
            <a:r>
              <a:rPr lang="en-GB" dirty="0" err="1" smtClean="0"/>
              <a:t>dylanbeattie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5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01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19" y="1937172"/>
            <a:ext cx="917044" cy="91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Abstractions All The Way Down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52000" y="5949000"/>
            <a:ext cx="864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01001000 01000101 01001100 01001100 01001111 </a:t>
            </a: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01001111 </a:t>
            </a: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01010011 01001100 01001111 00100001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2000" y="5049000"/>
            <a:ext cx="864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Assembler</a:t>
            </a:r>
            <a:endParaRPr lang="en-GB" sz="3600" dirty="0"/>
          </a:p>
        </p:txBody>
      </p:sp>
      <p:sp>
        <p:nvSpPr>
          <p:cNvPr id="8" name="Rectangle 7"/>
          <p:cNvSpPr/>
          <p:nvPr/>
        </p:nvSpPr>
        <p:spPr>
          <a:xfrm>
            <a:off x="280968" y="4149000"/>
            <a:ext cx="8611032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C</a:t>
            </a:r>
            <a:endParaRPr lang="en-GB" sz="3600" dirty="0"/>
          </a:p>
        </p:txBody>
      </p:sp>
      <p:sp>
        <p:nvSpPr>
          <p:cNvPr id="6" name="AutoShape 2" descr="Image result for ubunt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Image result for ubuntu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00" y="1958946"/>
            <a:ext cx="885614" cy="88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7" descr="Image result for androi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07" y="1769880"/>
            <a:ext cx="1052292" cy="123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http://lghttp.nex.nexcesscdn.net/803313/static/images/blog/2014-12/centos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60" y="1842891"/>
            <a:ext cx="1089279" cy="108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46" y="1805306"/>
            <a:ext cx="1286205" cy="103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871694"/>
            <a:ext cx="1039254" cy="103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30" y="2031422"/>
            <a:ext cx="777523" cy="72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52000" y="3249000"/>
            <a:ext cx="270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Windows</a:t>
            </a:r>
            <a:endParaRPr lang="en-GB" sz="3600" dirty="0"/>
          </a:p>
        </p:txBody>
      </p:sp>
      <p:sp>
        <p:nvSpPr>
          <p:cNvPr id="27" name="Rectangle 26"/>
          <p:cNvSpPr/>
          <p:nvPr/>
        </p:nvSpPr>
        <p:spPr>
          <a:xfrm>
            <a:off x="6192000" y="3244437"/>
            <a:ext cx="2692298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err="1" smtClean="0"/>
              <a:t>MacOS</a:t>
            </a:r>
            <a:endParaRPr lang="en-GB" sz="3600" dirty="0"/>
          </a:p>
        </p:txBody>
      </p:sp>
      <p:sp>
        <p:nvSpPr>
          <p:cNvPr id="28" name="Rectangle 27"/>
          <p:cNvSpPr/>
          <p:nvPr/>
        </p:nvSpPr>
        <p:spPr>
          <a:xfrm>
            <a:off x="3132000" y="3249000"/>
            <a:ext cx="28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Linux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5474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15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Abstractions All The Way Down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52000" y="5949000"/>
            <a:ext cx="864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01001000 01000101 01001100 01001100 01001111 </a:t>
            </a: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01001111 </a:t>
            </a: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01010011 01001100 01001111 00100001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2000" y="5049000"/>
            <a:ext cx="864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Assembler</a:t>
            </a:r>
            <a:endParaRPr lang="en-GB" sz="3600" dirty="0"/>
          </a:p>
        </p:txBody>
      </p:sp>
      <p:sp>
        <p:nvSpPr>
          <p:cNvPr id="8" name="Rectangle 7"/>
          <p:cNvSpPr/>
          <p:nvPr/>
        </p:nvSpPr>
        <p:spPr>
          <a:xfrm>
            <a:off x="280968" y="4149000"/>
            <a:ext cx="8611032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C</a:t>
            </a:r>
            <a:endParaRPr lang="en-GB" sz="3600" dirty="0"/>
          </a:p>
        </p:txBody>
      </p:sp>
      <p:sp>
        <p:nvSpPr>
          <p:cNvPr id="9" name="Rectangle 8"/>
          <p:cNvSpPr/>
          <p:nvPr/>
        </p:nvSpPr>
        <p:spPr>
          <a:xfrm>
            <a:off x="252000" y="3249000"/>
            <a:ext cx="2426568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Windows</a:t>
            </a:r>
            <a:endParaRPr lang="en-GB" sz="3600" dirty="0"/>
          </a:p>
        </p:txBody>
      </p:sp>
      <p:sp>
        <p:nvSpPr>
          <p:cNvPr id="12" name="Rectangle 11"/>
          <p:cNvSpPr/>
          <p:nvPr/>
        </p:nvSpPr>
        <p:spPr>
          <a:xfrm>
            <a:off x="6192000" y="3244437"/>
            <a:ext cx="2692298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err="1" smtClean="0"/>
              <a:t>MacOS</a:t>
            </a:r>
            <a:endParaRPr lang="en-GB" sz="3600" dirty="0"/>
          </a:p>
        </p:txBody>
      </p:sp>
      <p:sp>
        <p:nvSpPr>
          <p:cNvPr id="13" name="Rectangle 12"/>
          <p:cNvSpPr/>
          <p:nvPr/>
        </p:nvSpPr>
        <p:spPr>
          <a:xfrm>
            <a:off x="3132000" y="3249000"/>
            <a:ext cx="252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Linux</a:t>
            </a:r>
            <a:endParaRPr lang="en-GB" sz="3600" dirty="0"/>
          </a:p>
        </p:txBody>
      </p:sp>
      <p:sp>
        <p:nvSpPr>
          <p:cNvPr id="6" name="AutoShape 2" descr="Image result for ubunt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4" descr="Image result for ubuntu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7" descr="Image result for androi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5" y="1654446"/>
            <a:ext cx="1493140" cy="149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61" y="1668733"/>
            <a:ext cx="1506184" cy="14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08" y="1654447"/>
            <a:ext cx="1448436" cy="144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850" y="1682978"/>
            <a:ext cx="1434150" cy="14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98" y="1647133"/>
            <a:ext cx="1455750" cy="14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8375" y="3249000"/>
            <a:ext cx="8653625" cy="3420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800" b="1" dirty="0" smtClean="0"/>
              <a:t>Not Our Problem.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50019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“Write Once, Run Anywhere”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29116224"/>
              </p:ext>
            </p:extLst>
          </p:nvPr>
        </p:nvGraphicFramePr>
        <p:xfrm>
          <a:off x="503548" y="1989000"/>
          <a:ext cx="8136904" cy="36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70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11560" y="2492896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GB" sz="4000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long time ago, at </a:t>
            </a:r>
            <a:br>
              <a:rPr lang="en-GB" sz="4000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university</a:t>
            </a:r>
            <a:r>
              <a:rPr lang="en-GB" sz="4000" baseline="0" dirty="0" smtClean="0">
                <a:solidFill>
                  <a:srgbClr val="66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far, far away…</a:t>
            </a:r>
            <a:endParaRPr lang="en-GB" sz="4000" dirty="0">
              <a:solidFill>
                <a:srgbClr val="66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5661248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hlinkClick r:id="rId2"/>
              </a:rPr>
              <a:t>http</a:t>
            </a:r>
            <a:r>
              <a:rPr lang="en-GB" sz="3600" dirty="0" smtClean="0">
                <a:solidFill>
                  <a:schemeClr val="bg1"/>
                </a:solidFill>
                <a:hlinkClick r:id="rId2"/>
              </a:rPr>
              <a:t>://www.dylanbeattie.net/starwars/</a:t>
            </a:r>
            <a:r>
              <a:rPr lang="en-GB" sz="3600" dirty="0">
                <a:solidFill>
                  <a:schemeClr val="bg1"/>
                </a:solidFill>
                <a:hlinkClick r:id="rId2"/>
              </a:rPr>
              <a:t> </a:t>
            </a:r>
            <a:endParaRPr lang="en-GB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r="4311"/>
          <a:stretch/>
        </p:blipFill>
        <p:spPr bwMode="auto">
          <a:xfrm>
            <a:off x="-287999" y="0"/>
            <a:ext cx="943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1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3779</TotalTime>
  <Words>676</Words>
  <Application>Microsoft Office PowerPoint</Application>
  <PresentationFormat>On-screen Show (4:3)</PresentationFormat>
  <Paragraphs>286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Wingdings 3</vt:lpstr>
      <vt:lpstr>Module</vt:lpstr>
      <vt:lpstr>Front-End Fun with SASS and Coffee!</vt:lpstr>
      <vt:lpstr>Agenda</vt:lpstr>
      <vt:lpstr>PowerPoint Presentation</vt:lpstr>
      <vt:lpstr>Abstractions All The Way Down</vt:lpstr>
      <vt:lpstr>Abstractions All The Way Down</vt:lpstr>
      <vt:lpstr>Abstractions All The Way Down</vt:lpstr>
      <vt:lpstr>“Write Once, Run Anywhere”</vt:lpstr>
      <vt:lpstr>A long time ago, at  a university far, far away…</vt:lpstr>
      <vt:lpstr>PowerPoint Presentation</vt:lpstr>
      <vt:lpstr> “…the  Machine Code  of the Web… ”</vt:lpstr>
      <vt:lpstr>PowerPoint Presentation</vt:lpstr>
      <vt:lpstr>People write programs. Programs write pages.</vt:lpstr>
      <vt:lpstr>People write programs. Programs write pages.</vt:lpstr>
      <vt:lpstr>‘Inside-out’ CSS</vt:lpstr>
      <vt:lpstr>People write programs. Programs write pages scripts and stylesheets</vt:lpstr>
      <vt:lpstr>People write programs. Programs write pages scripts and stylesheets</vt:lpstr>
      <vt:lpstr>Write your CSS in ASP.NET</vt:lpstr>
      <vt:lpstr>Syntactically Awesome Style Sheets</vt:lpstr>
      <vt:lpstr>A Preprocessor for CSS</vt:lpstr>
      <vt:lpstr>"Sassy CSS" vs SASS</vt:lpstr>
      <vt:lpstr>Variables</vt:lpstr>
      <vt:lpstr>Operators and Expressions</vt:lpstr>
      <vt:lpstr>Color Arithmetic</vt:lpstr>
      <vt:lpstr>  Nesting - Rules</vt:lpstr>
      <vt:lpstr>Nesting - Properties</vt:lpstr>
      <vt:lpstr>Partials and Imports</vt:lpstr>
      <vt:lpstr>Mixins</vt:lpstr>
      <vt:lpstr>Inheritance and @extends</vt:lpstr>
      <vt:lpstr>A Live Demo Of SASS</vt:lpstr>
      <vt:lpstr>"I'm working on a script..."</vt:lpstr>
      <vt:lpstr>There  are  over     400  languages that             "compile to JavaScript"</vt:lpstr>
      <vt:lpstr>PowerPoint Presentation</vt:lpstr>
      <vt:lpstr>CoffeeScript</vt:lpstr>
      <vt:lpstr>TypeScript</vt:lpstr>
      <vt:lpstr>PowerPoint Presentation</vt:lpstr>
      <vt:lpstr>PowerPoint Presentation</vt:lpstr>
      <vt:lpstr>The SASS Build Chain</vt:lpstr>
      <vt:lpstr>The SASS Build Chain</vt:lpstr>
      <vt:lpstr>Visual Studio Support</vt:lpstr>
      <vt:lpstr>Mindscape Web Workbench</vt:lpstr>
      <vt:lpstr>The TypeScript Compiler</vt:lpstr>
      <vt:lpstr>The CoffeeScript Compiler</vt:lpstr>
      <vt:lpstr>...but...</vt:lpstr>
      <vt:lpstr>Bundle Transformer</vt:lpstr>
      <vt:lpstr>The ASP.NET Request Lifecycle</vt:lpstr>
      <vt:lpstr>Live Demo</vt:lpstr>
      <vt:lpstr>In conclusion</vt:lpstr>
      <vt:lpstr>Questions? Feedback?</vt:lpstr>
      <vt:lpstr>Thank you!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Beattie</dc:creator>
  <cp:lastModifiedBy>dylan</cp:lastModifiedBy>
  <cp:revision>76</cp:revision>
  <dcterms:created xsi:type="dcterms:W3CDTF">2014-04-01T11:28:03Z</dcterms:created>
  <dcterms:modified xsi:type="dcterms:W3CDTF">2015-06-19T11:09:01Z</dcterms:modified>
</cp:coreProperties>
</file>